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6"/>
  </p:notesMasterIdLst>
  <p:sldIdLst>
    <p:sldId id="256" r:id="rId2"/>
    <p:sldId id="257" r:id="rId3"/>
    <p:sldId id="260" r:id="rId4"/>
    <p:sldId id="261" r:id="rId5"/>
    <p:sldId id="262" r:id="rId6"/>
    <p:sldId id="263" r:id="rId7"/>
    <p:sldId id="308" r:id="rId8"/>
    <p:sldId id="309" r:id="rId9"/>
    <p:sldId id="311" r:id="rId10"/>
    <p:sldId id="312" r:id="rId11"/>
    <p:sldId id="313" r:id="rId12"/>
    <p:sldId id="314" r:id="rId13"/>
    <p:sldId id="315" r:id="rId14"/>
    <p:sldId id="268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</p:sldIdLst>
  <p:sldSz cx="9144000" cy="5143500" type="screen16x9"/>
  <p:notesSz cx="6858000" cy="9144000"/>
  <p:embeddedFontLst>
    <p:embeddedFont>
      <p:font typeface="Assistant" pitchFamily="2" charset="-79"/>
      <p:regular r:id="rId37"/>
      <p:bold r:id="rId38"/>
    </p:embeddedFont>
    <p:embeddedFont>
      <p:font typeface="Dubai Medium" panose="020B0603030403030204" pitchFamily="34" charset="-78"/>
      <p:regular r:id="rId39"/>
    </p:embeddedFont>
    <p:embeddedFont>
      <p:font typeface="Exo 2" panose="020B0604020202020204" charset="0"/>
      <p:regular r:id="rId40"/>
      <p:bold r:id="rId41"/>
      <p:italic r:id="rId42"/>
      <p:boldItalic r:id="rId43"/>
    </p:embeddedFont>
    <p:embeddedFont>
      <p:font typeface="Franklin Gothic Book" panose="020B0503020102020204" pitchFamily="34" charset="0"/>
      <p:regular r:id="rId44"/>
      <p:italic r:id="rId45"/>
    </p:embeddedFont>
    <p:embeddedFont>
      <p:font typeface="Lexend Deca" panose="020B0604020202020204" charset="0"/>
      <p:regular r:id="rId46"/>
      <p:bold r:id="rId47"/>
    </p:embeddedFont>
    <p:embeddedFont>
      <p:font typeface="Montserrat" panose="00000500000000000000" pitchFamily="2" charset="0"/>
      <p:regular r:id="rId48"/>
      <p:bold r:id="rId49"/>
      <p:italic r:id="rId50"/>
      <p:boldItalic r:id="rId51"/>
    </p:embeddedFont>
    <p:embeddedFont>
      <p:font typeface="Roboto Condensed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a marei Damen Almrahleh" initials="RmDA" lastIdx="1" clrIdx="0">
    <p:extLst>
      <p:ext uri="{19B8F6BF-5375-455C-9EA6-DF929625EA0E}">
        <p15:presenceInfo xmlns:p15="http://schemas.microsoft.com/office/powerpoint/2012/main" userId="Rama marei Damen Almrahle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66B75C-089B-419D-940F-EED08A1E529C}">
  <a:tblStyle styleId="{4B66B75C-089B-419D-940F-EED08A1E52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21" autoAdjust="0"/>
  </p:normalViewPr>
  <p:slideViewPr>
    <p:cSldViewPr snapToGrid="0">
      <p:cViewPr varScale="1">
        <p:scale>
          <a:sx n="152" d="100"/>
          <a:sy n="152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315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7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5496bd4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5496bd4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d70e888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d70e888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d70e888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d70e888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763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135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5496bd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5496bd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252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68000" y="16633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2830800" y="2647986"/>
            <a:ext cx="34824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800900" y="3111588"/>
            <a:ext cx="3157800" cy="3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/>
          </p:nvPr>
        </p:nvSpPr>
        <p:spPr>
          <a:xfrm>
            <a:off x="4800900" y="1686922"/>
            <a:ext cx="3157800" cy="12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2684850" y="1188000"/>
            <a:ext cx="3774300" cy="185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2963550" y="3046500"/>
            <a:ext cx="3216900" cy="9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 idx="2" hasCustomPrompt="1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 hasCustomPrompt="1"/>
          </p:nvPr>
        </p:nvSpPr>
        <p:spPr>
          <a:xfrm>
            <a:off x="2223150" y="1907700"/>
            <a:ext cx="4697700" cy="85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2492700" y="2843688"/>
            <a:ext cx="4158600" cy="3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6646200" y="1554750"/>
            <a:ext cx="1777800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2"/>
          </p:nvPr>
        </p:nvSpPr>
        <p:spPr>
          <a:xfrm>
            <a:off x="6100200" y="2571750"/>
            <a:ext cx="2323800" cy="12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720000" y="1677675"/>
            <a:ext cx="7704000" cy="29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 sz="12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5300" y="17072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1185325" y="2394363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720000" y="1758025"/>
            <a:ext cx="3386700" cy="28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508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5037300" y="1758025"/>
            <a:ext cx="3386700" cy="28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832200" y="540000"/>
            <a:ext cx="4591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8" r:id="rId14"/>
    <p:sldLayoutId id="2147483669" r:id="rId15"/>
    <p:sldLayoutId id="2147483670" r:id="rId16"/>
    <p:sldLayoutId id="2147483674" r:id="rId17"/>
    <p:sldLayoutId id="2147483677" r:id="rId18"/>
    <p:sldLayoutId id="214748367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ctrTitle"/>
          </p:nvPr>
        </p:nvSpPr>
        <p:spPr>
          <a:xfrm>
            <a:off x="594680" y="869639"/>
            <a:ext cx="5214690" cy="25321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rPr>
              <a:t>IRIS</a:t>
            </a:r>
            <a:br>
              <a:rPr lang="en-US" dirty="0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-US" dirty="0">
                <a:solidFill>
                  <a:schemeClr val="tx2"/>
                </a:solidFill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dirty="0">
              <a:solidFill>
                <a:schemeClr val="tx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6" name="Google Shape;146;p35"/>
          <p:cNvSpPr txBox="1">
            <a:spLocks noGrp="1"/>
          </p:cNvSpPr>
          <p:nvPr>
            <p:ph type="subTitle" idx="1"/>
          </p:nvPr>
        </p:nvSpPr>
        <p:spPr>
          <a:xfrm>
            <a:off x="1019675" y="2924776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D25723E-9892-4478-B912-CB3EB49E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663" y="1757408"/>
            <a:ext cx="2903148" cy="1857880"/>
          </a:xfrm>
        </p:spPr>
        <p:txBody>
          <a:bodyPr/>
          <a:lstStyle/>
          <a:p>
            <a:pPr algn="justLow"/>
            <a:r>
              <a:rPr lang="en-US" sz="1400" dirty="0">
                <a:solidFill>
                  <a:schemeClr val="tx2"/>
                </a:solidFill>
              </a:rPr>
              <a:t>- Notice that there are 150    values in the data set.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- There is no null values.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- All data is numeric except the species its categorical data</a:t>
            </a:r>
            <a:r>
              <a:rPr lang="en-US" sz="1400" dirty="0"/>
              <a:t>.</a:t>
            </a:r>
            <a:br>
              <a:rPr lang="en-US" sz="1400" dirty="0"/>
            </a:br>
            <a:endParaRPr lang="ar-JO" sz="1400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5CD2F6AB-20B2-45A8-B3CC-1BAF22190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 sz="1400" dirty="0"/>
          </a:p>
        </p:txBody>
      </p:sp>
      <p:sp>
        <p:nvSpPr>
          <p:cNvPr id="4" name="عنوان 3">
            <a:extLst>
              <a:ext uri="{FF2B5EF4-FFF2-40B4-BE49-F238E27FC236}">
                <a16:creationId xmlns:a16="http://schemas.microsoft.com/office/drawing/2014/main" id="{9C3C55B7-A8DA-4853-A354-6AE182A4388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0" y="210251"/>
            <a:ext cx="5560083" cy="771111"/>
          </a:xfrm>
        </p:spPr>
        <p:txBody>
          <a:bodyPr/>
          <a:lstStyle/>
          <a:p>
            <a:r>
              <a:rPr lang="en-US" sz="1800" dirty="0"/>
              <a:t>Data Information</a:t>
            </a:r>
            <a:endParaRPr lang="ar-JO" sz="1800" dirty="0"/>
          </a:p>
        </p:txBody>
      </p:sp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9320243F-CD5F-4D87-BA1C-9773E855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91" y="1757408"/>
            <a:ext cx="3953427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1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3BE43A7-8AED-4B0D-9C92-CE0B75AF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66" y="287384"/>
            <a:ext cx="3226525" cy="796834"/>
          </a:xfrm>
        </p:spPr>
        <p:txBody>
          <a:bodyPr/>
          <a:lstStyle/>
          <a:p>
            <a:r>
              <a:rPr lang="en-US" sz="1600" b="1" i="0" u="none" strike="noStrike" dirty="0">
                <a:solidFill>
                  <a:schemeClr val="bg2"/>
                </a:solidFill>
                <a:effectLst/>
                <a:latin typeface="Exo 2"/>
              </a:rPr>
              <a:t>Describe the data </a:t>
            </a:r>
            <a:br>
              <a:rPr lang="en-US" sz="1800" b="1" i="0" u="none" strike="noStrike" dirty="0">
                <a:solidFill>
                  <a:srgbClr val="00FFCD"/>
                </a:solidFill>
                <a:effectLst/>
                <a:latin typeface="Exo 2"/>
              </a:rPr>
            </a:b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Exo 2"/>
              </a:rPr>
              <a:t>summary of the numerical attributes</a:t>
            </a:r>
            <a:endParaRPr lang="ar-JO" sz="1400" dirty="0">
              <a:solidFill>
                <a:schemeClr val="bg1"/>
              </a:solidFill>
            </a:endParaRPr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1CAFCF3A-F452-49A4-AE0C-640708DA255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270170" y="1686922"/>
            <a:ext cx="2442756" cy="1256400"/>
          </a:xfrm>
        </p:spPr>
        <p:txBody>
          <a:bodyPr/>
          <a:lstStyle/>
          <a:p>
            <a:pPr algn="just"/>
            <a:r>
              <a:rPr lang="en-US" sz="1400" dirty="0">
                <a:solidFill>
                  <a:schemeClr val="bg2"/>
                </a:solidFill>
              </a:rPr>
              <a:t>- All  the numerical values have the same scale (centimeters)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and similar ranges between 0 and 8 centimeters.</a:t>
            </a:r>
            <a:endParaRPr lang="ar-JO" dirty="0"/>
          </a:p>
        </p:txBody>
      </p:sp>
      <p:pic>
        <p:nvPicPr>
          <p:cNvPr id="5" name="صورة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5672E070-DC67-4658-9756-0ACDA296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3" y="1314319"/>
            <a:ext cx="517279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90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8801033-99BF-44ED-8EBC-A035F3FC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481" y="2630302"/>
            <a:ext cx="1741200" cy="951310"/>
          </a:xfrm>
        </p:spPr>
        <p:txBody>
          <a:bodyPr/>
          <a:lstStyle/>
          <a:p>
            <a:pPr algn="just"/>
            <a:r>
              <a:rPr lang="en-US" sz="1400" b="0" dirty="0"/>
              <a:t>- </a:t>
            </a:r>
            <a:r>
              <a:rPr lang="en-US" sz="1800" b="0" dirty="0">
                <a:solidFill>
                  <a:schemeClr val="tx1"/>
                </a:solidFill>
              </a:rPr>
              <a:t>Data cleaning </a:t>
            </a:r>
            <a:r>
              <a:rPr lang="en-US" sz="1400" b="0" dirty="0"/>
              <a:t>Check if there are any missing values.</a:t>
            </a:r>
            <a:br>
              <a:rPr lang="en-US" sz="1400" b="0" dirty="0"/>
            </a:br>
            <a:br>
              <a:rPr lang="en-US" sz="1400" b="0" dirty="0"/>
            </a:br>
            <a:br>
              <a:rPr lang="en-US" sz="1400" b="0" dirty="0"/>
            </a:br>
            <a:endParaRPr lang="ar-JO" sz="1400" b="0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027B68C5-D2CE-4571-AA9D-D1D49C2A7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5401" y="324724"/>
            <a:ext cx="1741200" cy="1559533"/>
          </a:xfrm>
        </p:spPr>
        <p:txBody>
          <a:bodyPr/>
          <a:lstStyle/>
          <a:p>
            <a:pPr marL="152400" indent="0" algn="just">
              <a:buNone/>
            </a:pPr>
            <a:r>
              <a:rPr lang="en-US" sz="1400" dirty="0"/>
              <a:t>- </a:t>
            </a:r>
            <a:r>
              <a:rPr lang="en-US" sz="1800" dirty="0" err="1">
                <a:solidFill>
                  <a:schemeClr val="tx1"/>
                </a:solidFill>
              </a:rPr>
              <a:t>Value_counts</a:t>
            </a:r>
            <a:r>
              <a:rPr lang="en-US" sz="1800" dirty="0">
                <a:solidFill>
                  <a:schemeClr val="tx1"/>
                </a:solidFill>
              </a:rPr>
              <a:t>() </a:t>
            </a:r>
            <a:r>
              <a:rPr lang="en-US" sz="1400" dirty="0"/>
              <a:t>to know how many flowers of the species there are.</a:t>
            </a:r>
            <a:endParaRPr lang="ar-JO" sz="1400" dirty="0"/>
          </a:p>
        </p:txBody>
      </p:sp>
      <p:pic>
        <p:nvPicPr>
          <p:cNvPr id="5" name="صورة 4" descr="صورة تحتوي على نص, منضدة&#10;&#10;تم إنشاء الوصف تلقائياً">
            <a:extLst>
              <a:ext uri="{FF2B5EF4-FFF2-40B4-BE49-F238E27FC236}">
                <a16:creationId xmlns:a16="http://schemas.microsoft.com/office/drawing/2014/main" id="{7411DB8D-A9A3-4899-95CD-A621E8C9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60" y="238049"/>
            <a:ext cx="2981741" cy="1732884"/>
          </a:xfrm>
          <a:prstGeom prst="rect">
            <a:avLst/>
          </a:prstGeom>
        </p:spPr>
      </p:pic>
      <p:pic>
        <p:nvPicPr>
          <p:cNvPr id="9" name="صورة 8" descr="صورة تحتوي على نص, منضدة&#10;&#10;تم إنشاء الوصف تلقائياً">
            <a:extLst>
              <a:ext uri="{FF2B5EF4-FFF2-40B4-BE49-F238E27FC236}">
                <a16:creationId xmlns:a16="http://schemas.microsoft.com/office/drawing/2014/main" id="{63145DF6-38DA-468D-9209-7EAED88C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60" y="2315520"/>
            <a:ext cx="3134162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52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01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Visualize the </a:t>
            </a:r>
            <a:r>
              <a:rPr lang="en-US" sz="5400" b="0" i="0" u="none" strike="noStrike" dirty="0">
                <a:solidFill>
                  <a:schemeClr val="tx2"/>
                </a:solidFill>
                <a:effectLst/>
                <a:latin typeface="Montserrat" panose="00000500000000000000" pitchFamily="2" charset="0"/>
              </a:rPr>
              <a:t>Data</a:t>
            </a:r>
            <a:endParaRPr b="0" dirty="0">
              <a:solidFill>
                <a:schemeClr val="tx2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51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69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>
            <a:spLocks noGrp="1"/>
          </p:cNvSpPr>
          <p:nvPr>
            <p:ph type="title"/>
          </p:nvPr>
        </p:nvSpPr>
        <p:spPr>
          <a:xfrm>
            <a:off x="552859" y="258750"/>
            <a:ext cx="2410691" cy="89528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</a:rPr>
              <a:t>Data Analysis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81" name="Google Shape;281;p47"/>
          <p:cNvSpPr txBox="1">
            <a:spLocks noGrp="1"/>
          </p:cNvSpPr>
          <p:nvPr>
            <p:ph type="title" idx="2"/>
          </p:nvPr>
        </p:nvSpPr>
        <p:spPr>
          <a:xfrm>
            <a:off x="613863" y="2078182"/>
            <a:ext cx="2349687" cy="16599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- Initial visual observation of the measurements and relationships between them.</a:t>
            </a:r>
            <a:br>
              <a:rPr lang="en-US" dirty="0"/>
            </a:br>
            <a:endParaRPr dirty="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D792A91A-6B83-4402-8560-7322A983B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17" y="402848"/>
            <a:ext cx="5467865" cy="4495267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EAF85A0B-5337-47C4-BCFE-534E276F2B0D}"/>
              </a:ext>
            </a:extLst>
          </p:cNvPr>
          <p:cNvSpPr txBox="1"/>
          <p:nvPr/>
        </p:nvSpPr>
        <p:spPr>
          <a:xfrm>
            <a:off x="1283313" y="84625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pairplot</a:t>
            </a:r>
            <a:endParaRPr lang="ar-JO" sz="18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F1E775A-3AD4-4EA5-9309-0AE1B44A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" dirty="0"/>
              <a:t># It may be beneficial at this stage to visualize the data</a:t>
            </a:r>
            <a:br>
              <a:rPr lang="en-US" sz="1000" dirty="0"/>
            </a:br>
            <a:r>
              <a:rPr lang="en-US" sz="1000" dirty="0"/>
              <a:t># and the relationships between measurements to see</a:t>
            </a:r>
            <a:br>
              <a:rPr lang="en-US" sz="1000" dirty="0"/>
            </a:br>
            <a:r>
              <a:rPr lang="en-US" sz="1000" dirty="0"/>
              <a:t># if any patterns emerge.</a:t>
            </a:r>
            <a:br>
              <a:rPr lang="en-US" sz="1000" dirty="0"/>
            </a:br>
            <a:r>
              <a:rPr lang="en-US" sz="1000" dirty="0"/>
              <a:t># For this I utilized a seaborn pair plot ,</a:t>
            </a:r>
            <a:br>
              <a:rPr lang="en-US" sz="1000" dirty="0"/>
            </a:br>
            <a:r>
              <a:rPr lang="en-US" sz="1000" dirty="0"/>
              <a:t># which pairs every feature with every other feature,</a:t>
            </a:r>
            <a:br>
              <a:rPr lang="en-US" sz="1000" dirty="0"/>
            </a:br>
            <a:r>
              <a:rPr lang="en-US" sz="1000" dirty="0"/>
              <a:t># distinguished by object-type.</a:t>
            </a:r>
            <a:br>
              <a:rPr lang="en-US" sz="1000" dirty="0"/>
            </a:br>
            <a:r>
              <a:rPr lang="en-US" sz="1000" dirty="0"/>
              <a:t># A pair plot outputs a mixture of two-dimensional scatter plots,</a:t>
            </a:r>
            <a:br>
              <a:rPr lang="en-US" sz="1000" dirty="0"/>
            </a:br>
            <a:r>
              <a:rPr lang="en-US" sz="1000" dirty="0"/>
              <a:t># that show the relationships between measurements,</a:t>
            </a:r>
            <a:br>
              <a:rPr lang="en-US" sz="1000" dirty="0"/>
            </a:br>
            <a:r>
              <a:rPr lang="en-US" sz="1000" dirty="0"/>
              <a:t># and univariate histograms that show the distribution</a:t>
            </a:r>
            <a:br>
              <a:rPr lang="en-US" sz="1000" dirty="0"/>
            </a:br>
            <a:r>
              <a:rPr lang="en-US" sz="1000" dirty="0"/>
              <a:t># of each measurement separated by species.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# Straightaway we can see that iris </a:t>
            </a:r>
            <a:r>
              <a:rPr lang="en-US" sz="1000" dirty="0" err="1"/>
              <a:t>setosa</a:t>
            </a:r>
            <a:r>
              <a:rPr lang="en-US" sz="1000" dirty="0"/>
              <a:t> (blue) appears visually to</a:t>
            </a:r>
            <a:br>
              <a:rPr lang="en-US" sz="1000" dirty="0"/>
            </a:br>
            <a:r>
              <a:rPr lang="en-US" sz="1000" dirty="0"/>
              <a:t># be quite separate from the other two species in virtually all</a:t>
            </a:r>
            <a:br>
              <a:rPr lang="en-US" sz="1000" dirty="0"/>
            </a:br>
            <a:r>
              <a:rPr lang="en-US" sz="1000" dirty="0"/>
              <a:t># scatter plot feature combinations,</a:t>
            </a:r>
            <a:br>
              <a:rPr lang="en-US" sz="1000" dirty="0"/>
            </a:br>
            <a:r>
              <a:rPr lang="en-US" sz="1000" dirty="0"/>
              <a:t># but most drastically in petal measurements.</a:t>
            </a:r>
            <a:br>
              <a:rPr lang="en-US" sz="1000" dirty="0"/>
            </a:br>
            <a:r>
              <a:rPr lang="en-US" sz="1000" dirty="0"/>
              <a:t># While there is quite a bit of observable overlap between versicolor (orange)</a:t>
            </a:r>
            <a:br>
              <a:rPr lang="en-US" sz="1000" dirty="0"/>
            </a:br>
            <a:r>
              <a:rPr lang="en-US" sz="1000" dirty="0"/>
              <a:t># and virginica (green), particularly in terms of sepal measurements, </a:t>
            </a:r>
            <a:br>
              <a:rPr lang="en-US" sz="1000" dirty="0"/>
            </a:br>
            <a:r>
              <a:rPr lang="en-US" sz="1000" dirty="0"/>
              <a:t># </a:t>
            </a:r>
            <a:r>
              <a:rPr lang="en-US" sz="1000" dirty="0" err="1"/>
              <a:t>setosa</a:t>
            </a:r>
            <a:r>
              <a:rPr lang="en-US" sz="1000" dirty="0"/>
              <a:t> appears to be significantly linearly distinct.</a:t>
            </a:r>
            <a:br>
              <a:rPr lang="en-US" sz="1000" dirty="0"/>
            </a:br>
            <a:r>
              <a:rPr lang="en-US" sz="1000" dirty="0"/>
              <a:t># Petal length and width and sepal length in the </a:t>
            </a:r>
            <a:r>
              <a:rPr lang="en-US" sz="1000" dirty="0" err="1"/>
              <a:t>setosa</a:t>
            </a:r>
            <a:r>
              <a:rPr lang="en-US" sz="1000" dirty="0"/>
              <a:t> are significantly smaller</a:t>
            </a:r>
            <a:br>
              <a:rPr lang="en-US" sz="1000" dirty="0"/>
            </a:br>
            <a:r>
              <a:rPr lang="en-US" sz="1000" dirty="0"/>
              <a:t># than those of either versicolor or virginica,</a:t>
            </a:r>
            <a:br>
              <a:rPr lang="en-US" sz="1000" dirty="0"/>
            </a:br>
            <a:r>
              <a:rPr lang="en-US" sz="1000" dirty="0"/>
              <a:t># as we can see in the histograms where the </a:t>
            </a:r>
            <a:r>
              <a:rPr lang="en-US" sz="1000" dirty="0" err="1"/>
              <a:t>setosa</a:t>
            </a:r>
            <a:r>
              <a:rPr lang="en-US" sz="1000" dirty="0"/>
              <a:t> data is much closer </a:t>
            </a:r>
            <a:br>
              <a:rPr lang="en-US" sz="1000" dirty="0"/>
            </a:br>
            <a:r>
              <a:rPr lang="en-US" sz="1000" dirty="0"/>
              <a:t># to the left of each graph.</a:t>
            </a:r>
            <a:endParaRPr lang="ar-JO" sz="1000" dirty="0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35601C6A-3E6A-4E21-86F7-E2D2E6B8D3FA}"/>
              </a:ext>
            </a:extLst>
          </p:cNvPr>
          <p:cNvSpPr txBox="1"/>
          <p:nvPr/>
        </p:nvSpPr>
        <p:spPr>
          <a:xfrm>
            <a:off x="720000" y="1008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Describe the visualization</a:t>
            </a:r>
            <a:endParaRPr lang="ar-J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7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26BAF922-0AC8-4905-B101-8A99FA8B6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6BBAC2E6-63EB-4707-9B12-1C191320CC3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ar-JO" dirty="0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58CB25C8-1D77-48CA-813B-AE0965C2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17" y="1693088"/>
            <a:ext cx="3746273" cy="310683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6F8A3487-53AC-4F4C-99ED-4F643429B5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3216" y="1081718"/>
            <a:ext cx="3746273" cy="30777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Closer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look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at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scatter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plots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petal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measurements</a:t>
            </a:r>
            <a:b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</a:b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kumimoji="0" lang="ar-JO" altLang="ar-JO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JO" altLang="ar-J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3B95FCF-2D48-46BC-8BE0-9BB690D00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621" y="1081718"/>
            <a:ext cx="3756084" cy="30777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Closer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look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at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scatter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plots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sepal</a:t>
            </a: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ar-JO" altLang="ar-JO" sz="1000" b="0" i="1" u="none" strike="noStrike" cap="none" normalizeH="0" baseline="0" dirty="0" err="1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measurements</a:t>
            </a:r>
            <a:endParaRPr kumimoji="0" lang="ar-JO" altLang="ar-JO" sz="1000" b="0" i="1" u="none" strike="noStrike" cap="none" normalizeH="0" baseline="0" dirty="0">
              <a:ln>
                <a:noFill/>
              </a:ln>
              <a:solidFill>
                <a:srgbClr val="40808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JO" altLang="ar-JO" sz="1000" b="0" i="1" u="none" strike="noStrike" cap="none" normalizeH="0" baseline="0" dirty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kumimoji="0" lang="ar-JO" altLang="ar-JO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JO" altLang="ar-J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6FB1BED7-9B7C-4679-9BEF-1C2006AD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621" y="1693088"/>
            <a:ext cx="3946393" cy="3106830"/>
          </a:xfrm>
          <a:prstGeom prst="rect">
            <a:avLst/>
          </a:prstGeom>
        </p:spPr>
      </p:pic>
      <p:sp>
        <p:nvSpPr>
          <p:cNvPr id="12" name="مربع نص 11">
            <a:extLst>
              <a:ext uri="{FF2B5EF4-FFF2-40B4-BE49-F238E27FC236}">
                <a16:creationId xmlns:a16="http://schemas.microsoft.com/office/drawing/2014/main" id="{CE6AFB0D-86F5-4A84-9BE9-123FE59E66E4}"/>
              </a:ext>
            </a:extLst>
          </p:cNvPr>
          <p:cNvSpPr txBox="1"/>
          <p:nvPr/>
        </p:nvSpPr>
        <p:spPr>
          <a:xfrm>
            <a:off x="1122219" y="3435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Face Grid</a:t>
            </a:r>
            <a:endParaRPr lang="ar-JO" sz="1800" dirty="0">
              <a:solidFill>
                <a:schemeClr val="tx1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3390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C8F5250-130B-4826-8FC6-3821688B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Histogram</a:t>
            </a:r>
            <a:endParaRPr lang="ar-JO" sz="1800" dirty="0">
              <a:solidFill>
                <a:schemeClr val="tx1"/>
              </a:solidFill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88EEC009-E4D5-4AA7-B4E4-BCCBAF13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6" y="1067865"/>
            <a:ext cx="4839448" cy="3950977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5F40B180-6260-4386-A8A0-2903E896A23A}"/>
              </a:ext>
            </a:extLst>
          </p:cNvPr>
          <p:cNvSpPr txBox="1"/>
          <p:nvPr/>
        </p:nvSpPr>
        <p:spPr>
          <a:xfrm>
            <a:off x="5946796" y="1868710"/>
            <a:ext cx="19247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ar-JO" dirty="0">
                <a:solidFill>
                  <a:schemeClr val="tx1"/>
                </a:solidFill>
              </a:rPr>
              <a:t>-</a:t>
            </a:r>
            <a:r>
              <a:rPr lang="ar-JO" dirty="0" err="1">
                <a:solidFill>
                  <a:schemeClr val="tx1"/>
                </a:solidFill>
              </a:rPr>
              <a:t>We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can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also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create</a:t>
            </a:r>
            <a:r>
              <a:rPr lang="ar-JO" dirty="0">
                <a:solidFill>
                  <a:schemeClr val="tx1"/>
                </a:solidFill>
              </a:rPr>
              <a:t> a </a:t>
            </a:r>
            <a:r>
              <a:rPr lang="ar-JO" dirty="0" err="1">
                <a:solidFill>
                  <a:schemeClr val="tx1"/>
                </a:solidFill>
              </a:rPr>
              <a:t>histogram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of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each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input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variable</a:t>
            </a:r>
            <a:endParaRPr lang="ar-JO" dirty="0">
              <a:solidFill>
                <a:schemeClr val="tx1"/>
              </a:solidFill>
            </a:endParaRPr>
          </a:p>
          <a:p>
            <a:pPr algn="just"/>
            <a:r>
              <a:rPr lang="ar-JO" dirty="0" err="1">
                <a:solidFill>
                  <a:schemeClr val="tx1"/>
                </a:solidFill>
              </a:rPr>
              <a:t>to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get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an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idea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of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the</a:t>
            </a:r>
            <a:r>
              <a:rPr lang="ar-JO" dirty="0">
                <a:solidFill>
                  <a:schemeClr val="tx1"/>
                </a:solidFill>
              </a:rPr>
              <a:t> </a:t>
            </a:r>
            <a:r>
              <a:rPr lang="ar-JO" dirty="0" err="1">
                <a:solidFill>
                  <a:schemeClr val="tx1"/>
                </a:solidFill>
              </a:rPr>
              <a:t>distribution</a:t>
            </a:r>
            <a:r>
              <a:rPr lang="ar-JO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871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29BFD43-100F-4E29-B061-0F6F16E7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288" y="156336"/>
            <a:ext cx="4591800" cy="477600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 Correlations between measurements.</a:t>
            </a:r>
            <a:endParaRPr lang="ar-JO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5EDADF3A-3780-443B-9B84-4587E5C3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10" y="778800"/>
            <a:ext cx="4266349" cy="41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1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B8CE32E-8E45-418D-A8CC-DC4E564A1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42" y="198912"/>
            <a:ext cx="4041900" cy="977494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Univariate Plots</a:t>
            </a:r>
            <a:endParaRPr lang="ar-JO" sz="1800" dirty="0">
              <a:solidFill>
                <a:schemeClr val="tx1"/>
              </a:solidFill>
            </a:endParaRP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6E8869C0-BF89-4F42-A2A3-89A371CDB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7482" y="1554690"/>
            <a:ext cx="3399900" cy="2620857"/>
          </a:xfrm>
        </p:spPr>
        <p:txBody>
          <a:bodyPr/>
          <a:lstStyle/>
          <a:p>
            <a:r>
              <a:rPr lang="en-US" sz="1600" dirty="0"/>
              <a:t>-This gives us a much clearer idea of the distribution of the input attributes:</a:t>
            </a:r>
          </a:p>
          <a:p>
            <a:r>
              <a:rPr lang="en-US" sz="1600" dirty="0"/>
              <a:t>-we can find the : </a:t>
            </a:r>
            <a:r>
              <a:rPr lang="en-US" sz="1400" dirty="0"/>
              <a:t>Q1 , Q2=MEAN , Q3 , OUTLIERS , IQR = Q3-Q1 .</a:t>
            </a:r>
            <a:endParaRPr lang="ar-JO" sz="1400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916BC197-9F4B-43C6-8445-9A60B7C5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2" y="1554691"/>
            <a:ext cx="4856607" cy="28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9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Contents of </a:t>
            </a:r>
            <a:r>
              <a:rPr lang="en" dirty="0">
                <a:solidFill>
                  <a:srgbClr val="20C8C8"/>
                </a:solidFill>
              </a:rPr>
              <a:t>This Template</a:t>
            </a:r>
            <a:endParaRPr dirty="0"/>
          </a:p>
        </p:txBody>
      </p:sp>
      <p:sp>
        <p:nvSpPr>
          <p:cNvPr id="152" name="Google Shape;152;p36"/>
          <p:cNvSpPr txBox="1">
            <a:spLocks noGrp="1"/>
          </p:cNvSpPr>
          <p:nvPr>
            <p:ph type="title" idx="2"/>
          </p:nvPr>
        </p:nvSpPr>
        <p:spPr>
          <a:xfrm>
            <a:off x="538390" y="1174921"/>
            <a:ext cx="3352540" cy="3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>
              <a:buNone/>
            </a:pP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# Look At The Big Picture</a:t>
            </a:r>
            <a:b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</a:b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   -</a:t>
            </a:r>
            <a:r>
              <a:rPr lang="en-US" sz="1000" b="1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 </a:t>
            </a:r>
            <a:r>
              <a:rPr lang="en-US" sz="100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Classification</a:t>
            </a:r>
            <a:br>
              <a:rPr lang="en-US" sz="100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</a:br>
            <a:r>
              <a:rPr lang="en-US" sz="100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   -</a:t>
            </a:r>
            <a:r>
              <a:rPr lang="en-US" sz="1000" b="1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 </a:t>
            </a:r>
            <a:r>
              <a:rPr lang="en-US" sz="100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Supervised</a:t>
            </a:r>
            <a:br>
              <a:rPr lang="en-US" sz="100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</a:br>
            <a:r>
              <a:rPr lang="en-US" sz="100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   -</a:t>
            </a:r>
            <a:r>
              <a:rPr lang="en-US" sz="1000" b="1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 </a:t>
            </a:r>
            <a:r>
              <a:rPr lang="en-US" sz="100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Batch Learning </a:t>
            </a:r>
            <a:br>
              <a:rPr lang="en-US" sz="100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</a:br>
            <a:r>
              <a:rPr lang="en-US" sz="100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   -</a:t>
            </a:r>
            <a:r>
              <a:rPr lang="en-US" sz="1000" b="1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 </a:t>
            </a:r>
            <a:r>
              <a:rPr lang="en-US" sz="100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Model Based</a:t>
            </a:r>
            <a:b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</a:b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  </a:t>
            </a:r>
            <a:br>
              <a:rPr lang="en-US" sz="1000" i="0" u="none" strike="noStrike" dirty="0">
                <a:solidFill>
                  <a:schemeClr val="bg2"/>
                </a:solidFill>
                <a:latin typeface="Montserrat" panose="00000500000000000000" pitchFamily="2" charset="0"/>
              </a:rPr>
            </a:br>
            <a:br>
              <a:rPr lang="en-US" sz="1000" b="0" dirty="0">
                <a:solidFill>
                  <a:schemeClr val="bg2"/>
                </a:solidFill>
                <a:effectLst/>
              </a:rPr>
            </a:b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#1 Get The Data</a:t>
            </a:r>
            <a:b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</a:b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 -</a:t>
            </a:r>
            <a:r>
              <a:rPr lang="en-US" sz="1000" b="1" i="0" u="none" strike="noStrike" dirty="0">
                <a:solidFill>
                  <a:schemeClr val="bg2"/>
                </a:solidFill>
                <a:effectLst/>
                <a:latin typeface="Helvetica Neue"/>
              </a:rPr>
              <a:t> </a:t>
            </a:r>
            <a:r>
              <a:rPr lang="en-US" sz="1000" i="0" u="none" strike="noStrike" dirty="0">
                <a:solidFill>
                  <a:schemeClr val="bg2"/>
                </a:solidFill>
                <a:effectLst/>
                <a:latin typeface="Helvetica Neue"/>
              </a:rPr>
              <a:t>Importing the required libraries</a:t>
            </a:r>
            <a:br>
              <a:rPr lang="en-US" sz="1000" b="1" i="0" u="none" strike="noStrike" dirty="0">
                <a:solidFill>
                  <a:schemeClr val="bg2"/>
                </a:solidFill>
                <a:effectLst/>
                <a:latin typeface="Helvetica Neue"/>
              </a:rPr>
            </a:br>
            <a:r>
              <a:rPr lang="en-US" sz="1000" b="1" i="0" u="none" strike="noStrike" dirty="0">
                <a:solidFill>
                  <a:schemeClr val="bg2"/>
                </a:solidFill>
                <a:effectLst/>
                <a:latin typeface="Helvetica Neue"/>
              </a:rPr>
              <a:t>  </a:t>
            </a:r>
            <a:r>
              <a:rPr lang="en-US" sz="1000" i="0" u="none" strike="noStrike" dirty="0">
                <a:solidFill>
                  <a:schemeClr val="bg2"/>
                </a:solidFill>
                <a:effectLst/>
                <a:latin typeface="Helvetica Neue"/>
              </a:rPr>
              <a:t>-</a:t>
            </a:r>
            <a:r>
              <a:rPr lang="en-US" sz="1000" dirty="0">
                <a:solidFill>
                  <a:schemeClr val="bg2"/>
                </a:solidFill>
              </a:rPr>
              <a:t>Read The Data</a:t>
            </a:r>
            <a:br>
              <a:rPr lang="en-US" sz="1000" dirty="0">
                <a:solidFill>
                  <a:schemeClr val="bg2"/>
                </a:solidFill>
              </a:rPr>
            </a:br>
            <a:r>
              <a:rPr lang="en-US" sz="1000" dirty="0">
                <a:solidFill>
                  <a:schemeClr val="bg2"/>
                </a:solidFill>
              </a:rPr>
              <a:t>   -Features</a:t>
            </a:r>
            <a:b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</a:br>
            <a:br>
              <a:rPr lang="en-US" sz="1000" b="0" dirty="0">
                <a:solidFill>
                  <a:schemeClr val="tx1"/>
                </a:solidFill>
              </a:rPr>
            </a:br>
            <a:br>
              <a:rPr lang="en-US" sz="1000" b="0" dirty="0">
                <a:solidFill>
                  <a:schemeClr val="bg2"/>
                </a:solidFill>
                <a:effectLst/>
              </a:rPr>
            </a:b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#2 Discover the Data.</a:t>
            </a:r>
            <a:b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</a:b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   -</a:t>
            </a:r>
            <a:r>
              <a:rPr lang="en-US" sz="1000" dirty="0">
                <a:solidFill>
                  <a:schemeClr val="tx1"/>
                </a:solidFill>
              </a:rPr>
              <a:t>Data Information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   </a:t>
            </a:r>
            <a:r>
              <a:rPr lang="ar-JO" sz="1000" dirty="0">
                <a:solidFill>
                  <a:schemeClr val="tx1"/>
                </a:solidFill>
              </a:rPr>
              <a:t>-</a:t>
            </a:r>
            <a:r>
              <a:rPr lang="en-US" sz="900" i="0" u="none" strike="noStrike" dirty="0">
                <a:solidFill>
                  <a:schemeClr val="bg2"/>
                </a:solidFill>
                <a:effectLst/>
                <a:latin typeface="Exo 2"/>
              </a:rPr>
              <a:t>Describe the data </a:t>
            </a:r>
            <a:br>
              <a:rPr lang="en-US" sz="900" i="0" u="none" strike="noStrike" dirty="0">
                <a:solidFill>
                  <a:schemeClr val="bg2"/>
                </a:solidFill>
                <a:effectLst/>
                <a:latin typeface="Exo 2"/>
              </a:rPr>
            </a:br>
            <a:r>
              <a:rPr lang="en-US" sz="900" i="0" u="none" strike="noStrike" dirty="0">
                <a:solidFill>
                  <a:schemeClr val="bg2"/>
                </a:solidFill>
                <a:effectLst/>
                <a:latin typeface="Exo 2"/>
              </a:rPr>
              <a:t>   -</a:t>
            </a:r>
            <a:r>
              <a:rPr lang="en-US" sz="1000" b="0" dirty="0"/>
              <a:t> </a:t>
            </a:r>
            <a:r>
              <a:rPr lang="en-US" sz="1000" b="0" dirty="0">
                <a:solidFill>
                  <a:schemeClr val="tx1"/>
                </a:solidFill>
              </a:rPr>
              <a:t>Data cleaning </a:t>
            </a:r>
            <a:b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</a:br>
            <a:r>
              <a:rPr lang="en-US" sz="1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   </a:t>
            </a:r>
            <a:br>
              <a:rPr lang="en-US" sz="1000" b="0" dirty="0">
                <a:solidFill>
                  <a:schemeClr val="bg2"/>
                </a:solidFill>
                <a:effectLst/>
              </a:rPr>
            </a:br>
            <a:br>
              <a:rPr lang="en-US" sz="1000" b="0" dirty="0">
                <a:solidFill>
                  <a:schemeClr val="bg2"/>
                </a:solidFill>
                <a:effectLst/>
              </a:rPr>
            </a:br>
            <a:br>
              <a:rPr lang="en-US" sz="1000" b="0" dirty="0">
                <a:solidFill>
                  <a:schemeClr val="bg2"/>
                </a:solidFill>
                <a:effectLst/>
              </a:rPr>
            </a:br>
            <a:br>
              <a:rPr lang="en-US" dirty="0">
                <a:solidFill>
                  <a:schemeClr val="bg2"/>
                </a:solidFill>
              </a:rPr>
            </a:br>
            <a:endParaRPr dirty="0">
              <a:solidFill>
                <a:schemeClr val="bg2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F4B5653A-8C02-4C67-84A6-21D5A94D72CF}"/>
              </a:ext>
            </a:extLst>
          </p:cNvPr>
          <p:cNvSpPr txBox="1"/>
          <p:nvPr/>
        </p:nvSpPr>
        <p:spPr>
          <a:xfrm>
            <a:off x="3127878" y="1306312"/>
            <a:ext cx="2888244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#3  Visualize the Data.</a:t>
            </a:r>
          </a:p>
          <a:p>
            <a:r>
              <a:rPr lang="en-US" dirty="0">
                <a:solidFill>
                  <a:schemeClr val="bg2"/>
                </a:solidFill>
                <a:latin typeface="Montserrat" panose="00000500000000000000" pitchFamily="2" charset="0"/>
              </a:rPr>
              <a:t>  </a:t>
            </a: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-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Data analysis(pair plot)</a:t>
            </a:r>
            <a:br>
              <a:rPr lang="en-US" sz="11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</a:b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   -</a:t>
            </a:r>
            <a:r>
              <a:rPr lang="en-US" sz="1100" dirty="0">
                <a:solidFill>
                  <a:schemeClr val="tx1"/>
                </a:solidFill>
              </a:rPr>
              <a:t>Describe the visualization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    -</a:t>
            </a:r>
            <a:r>
              <a:rPr lang="en-US" sz="1100" dirty="0">
                <a:solidFill>
                  <a:schemeClr val="tx1"/>
                </a:solidFill>
                <a:latin typeface="Franklin Gothic Book" panose="020B0503020102020204" pitchFamily="34" charset="0"/>
                <a:cs typeface="Dubai Medium" panose="020B0603030403030204" pitchFamily="34" charset="-78"/>
              </a:rPr>
              <a:t>Face Grid</a:t>
            </a:r>
            <a:br>
              <a:rPr lang="en-US" sz="1100" dirty="0">
                <a:solidFill>
                  <a:schemeClr val="tx1"/>
                </a:solidFill>
                <a:latin typeface="Franklin Gothic Book" panose="020B0503020102020204" pitchFamily="34" charset="0"/>
                <a:cs typeface="Dubai Medium" panose="020B0603030403030204" pitchFamily="34" charset="-78"/>
              </a:rPr>
            </a:br>
            <a:r>
              <a:rPr lang="en-US" sz="1100" dirty="0">
                <a:solidFill>
                  <a:schemeClr val="tx1"/>
                </a:solidFill>
                <a:latin typeface="Franklin Gothic Book" panose="020B0503020102020204" pitchFamily="34" charset="0"/>
                <a:cs typeface="Dubai Medium" panose="020B0603030403030204" pitchFamily="34" charset="-78"/>
              </a:rPr>
              <a:t>   -</a:t>
            </a:r>
            <a:r>
              <a:rPr lang="en-US" sz="1100" dirty="0">
                <a:solidFill>
                  <a:schemeClr val="tx1"/>
                </a:solidFill>
              </a:rPr>
              <a:t>Histogram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   -Correlation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   -Univariate Plots</a:t>
            </a:r>
            <a:br>
              <a:rPr lang="en-US" sz="1400" b="0" dirty="0">
                <a:solidFill>
                  <a:schemeClr val="bg2"/>
                </a:solidFill>
                <a:effectLst/>
              </a:rPr>
            </a:br>
            <a:br>
              <a:rPr lang="en-US" sz="1400" b="0" dirty="0">
                <a:solidFill>
                  <a:schemeClr val="bg2"/>
                </a:solidFill>
                <a:effectLst/>
              </a:rPr>
            </a:b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#4 Prepare the Data for Machine Learning Algorithms</a:t>
            </a:r>
          </a:p>
          <a:p>
            <a:r>
              <a:rPr lang="en-US" dirty="0">
                <a:solidFill>
                  <a:schemeClr val="bg2"/>
                </a:solidFill>
                <a:latin typeface="Montserrat" panose="00000500000000000000" pitchFamily="2" charset="0"/>
              </a:rPr>
              <a:t>  -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Helvetica Neue"/>
              </a:rPr>
              <a:t> </a:t>
            </a:r>
            <a:r>
              <a:rPr lang="en-US" sz="1000" i="0" dirty="0">
                <a:solidFill>
                  <a:schemeClr val="tx1"/>
                </a:solidFill>
                <a:effectLst/>
                <a:latin typeface="Helvetica Neue"/>
              </a:rPr>
              <a:t>Handling Text and Categorical Attributes</a:t>
            </a:r>
          </a:p>
          <a:p>
            <a:r>
              <a:rPr lang="en-US" sz="1000" b="0" dirty="0">
                <a:solidFill>
                  <a:schemeClr val="tx1"/>
                </a:solidFill>
                <a:latin typeface="Helvetica Neue"/>
              </a:rPr>
              <a:t>   -</a:t>
            </a:r>
            <a:r>
              <a:rPr lang="en-US" sz="1000" dirty="0" err="1">
                <a:solidFill>
                  <a:schemeClr val="tx1"/>
                </a:solidFill>
              </a:rPr>
              <a:t>X,y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b="0" dirty="0">
                <a:solidFill>
                  <a:schemeClr val="tx1"/>
                </a:solidFill>
                <a:effectLst/>
              </a:rPr>
              <a:t>   -</a:t>
            </a:r>
            <a:r>
              <a:rPr lang="en-US" sz="1000" dirty="0">
                <a:solidFill>
                  <a:schemeClr val="tx1"/>
                </a:solidFill>
              </a:rPr>
              <a:t>Feature Scaling</a:t>
            </a:r>
          </a:p>
          <a:p>
            <a:r>
              <a:rPr lang="en-US" sz="1000" b="0" dirty="0">
                <a:solidFill>
                  <a:schemeClr val="tx1"/>
                </a:solidFill>
                <a:effectLst/>
              </a:rPr>
              <a:t>   -</a:t>
            </a:r>
            <a:r>
              <a:rPr lang="en-US" sz="1000" b="0" dirty="0">
                <a:solidFill>
                  <a:schemeClr val="tx1"/>
                </a:solidFill>
              </a:rPr>
              <a:t>Splitting the data</a:t>
            </a:r>
            <a:br>
              <a:rPr lang="en-US" sz="1400" b="0" dirty="0">
                <a:solidFill>
                  <a:schemeClr val="bg2"/>
                </a:solidFill>
                <a:effectLst/>
              </a:rPr>
            </a:br>
            <a:br>
              <a:rPr lang="en-US" sz="1400" b="0" dirty="0">
                <a:solidFill>
                  <a:schemeClr val="bg2"/>
                </a:solidFill>
                <a:effectLst/>
              </a:rPr>
            </a:br>
            <a:endParaRPr lang="ar-JO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D60AF1EB-B8D2-4D42-9251-6039BB5ED3E9}"/>
              </a:ext>
            </a:extLst>
          </p:cNvPr>
          <p:cNvSpPr txBox="1"/>
          <p:nvPr/>
        </p:nvSpPr>
        <p:spPr>
          <a:xfrm>
            <a:off x="6063418" y="1306312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#5 Select and Train a Model</a:t>
            </a:r>
          </a:p>
          <a:p>
            <a:r>
              <a:rPr lang="en-US" dirty="0">
                <a:solidFill>
                  <a:schemeClr val="bg2"/>
                </a:solidFill>
                <a:latin typeface="Montserrat" panose="00000500000000000000" pitchFamily="2" charset="0"/>
              </a:rPr>
              <a:t>  -</a:t>
            </a:r>
            <a:r>
              <a:rPr lang="en-US" sz="1000" dirty="0">
                <a:solidFill>
                  <a:schemeClr val="tx1"/>
                </a:solidFill>
              </a:rPr>
              <a:t>Decision Tree Classifier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-</a:t>
            </a:r>
            <a:r>
              <a:rPr lang="en-US" sz="1000" b="0" dirty="0">
                <a:solidFill>
                  <a:schemeClr val="tx1"/>
                </a:solidFill>
              </a:rPr>
              <a:t>Logistic Regression</a:t>
            </a:r>
          </a:p>
          <a:p>
            <a:r>
              <a:rPr lang="en-US" sz="1000" dirty="0">
                <a:solidFill>
                  <a:schemeClr val="tx1"/>
                </a:solidFill>
              </a:rPr>
              <a:t>   -</a:t>
            </a:r>
            <a:r>
              <a:rPr lang="en-US" sz="1000" b="1" i="0" dirty="0">
                <a:solidFill>
                  <a:schemeClr val="tx1"/>
                </a:solidFill>
                <a:effectLst/>
                <a:latin typeface="Helvetica Neue"/>
              </a:rPr>
              <a:t> </a:t>
            </a:r>
            <a:r>
              <a:rPr lang="en-US" sz="1000" i="0" dirty="0">
                <a:solidFill>
                  <a:schemeClr val="tx1"/>
                </a:solidFill>
                <a:effectLst/>
                <a:latin typeface="Helvetica Neue"/>
              </a:rPr>
              <a:t>Support Vector classifier (linear kernel)</a:t>
            </a:r>
          </a:p>
          <a:p>
            <a:r>
              <a:rPr lang="en-US" sz="1000" dirty="0">
                <a:solidFill>
                  <a:schemeClr val="tx1"/>
                </a:solidFill>
                <a:latin typeface="Helvetica Neue"/>
              </a:rPr>
              <a:t>   -</a:t>
            </a:r>
            <a:r>
              <a:rPr lang="fr-FR" sz="1000" b="1" i="0" dirty="0">
                <a:solidFill>
                  <a:schemeClr val="tx1"/>
                </a:solidFill>
                <a:effectLst/>
                <a:latin typeface="Helvetica Neue"/>
              </a:rPr>
              <a:t> </a:t>
            </a:r>
            <a:r>
              <a:rPr lang="fr-FR" sz="1000" i="0" dirty="0">
                <a:solidFill>
                  <a:schemeClr val="tx1"/>
                </a:solidFill>
                <a:effectLst/>
                <a:latin typeface="Helvetica Neue"/>
              </a:rPr>
              <a:t>Support </a:t>
            </a:r>
            <a:r>
              <a:rPr lang="fr-FR" sz="1000" i="0" dirty="0" err="1">
                <a:solidFill>
                  <a:schemeClr val="tx1"/>
                </a:solidFill>
                <a:effectLst/>
                <a:latin typeface="Helvetica Neue"/>
              </a:rPr>
              <a:t>Vector</a:t>
            </a:r>
            <a:r>
              <a:rPr lang="fr-FR" sz="1000" i="0" dirty="0">
                <a:solidFill>
                  <a:schemeClr val="tx1"/>
                </a:solidFill>
                <a:effectLst/>
                <a:latin typeface="Helvetica Neue"/>
              </a:rPr>
              <a:t> classifier (RBF kernel)</a:t>
            </a:r>
          </a:p>
          <a:p>
            <a:r>
              <a:rPr lang="fr-FR" sz="1000" dirty="0">
                <a:solidFill>
                  <a:schemeClr val="tx1"/>
                </a:solidFill>
                <a:latin typeface="Helvetica Neue"/>
              </a:rPr>
              <a:t>   -</a:t>
            </a:r>
            <a:r>
              <a:rPr lang="en-US" sz="1000" i="0" dirty="0">
                <a:solidFill>
                  <a:schemeClr val="tx1"/>
                </a:solidFill>
                <a:effectLst/>
                <a:latin typeface="Helvetica Neue"/>
              </a:rPr>
              <a:t>K Neighbors Classifier</a:t>
            </a:r>
          </a:p>
          <a:p>
            <a:r>
              <a:rPr lang="en-US" sz="1000" dirty="0">
                <a:solidFill>
                  <a:schemeClr val="tx1"/>
                </a:solidFill>
                <a:latin typeface="Helvetica Neue"/>
              </a:rPr>
              <a:t>   -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Helvetica Neue"/>
              </a:rPr>
              <a:t> Random Forest Classifier</a:t>
            </a:r>
            <a:endParaRPr lang="en-US" sz="1000" b="0" dirty="0">
              <a:solidFill>
                <a:schemeClr val="tx1"/>
              </a:solidFill>
              <a:latin typeface="Helvetica Neue"/>
            </a:endParaRPr>
          </a:p>
          <a:p>
            <a:r>
              <a:rPr lang="en-US" sz="1000" i="0" dirty="0">
                <a:solidFill>
                  <a:schemeClr val="tx1"/>
                </a:solidFill>
                <a:effectLst/>
                <a:latin typeface="Helvetica Neue"/>
              </a:rPr>
              <a:t>   -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Helvetica Neue"/>
              </a:rPr>
              <a:t> Gaussian NB</a:t>
            </a:r>
          </a:p>
          <a:p>
            <a:r>
              <a:rPr lang="en-US" sz="1000" dirty="0">
                <a:solidFill>
                  <a:schemeClr val="tx1"/>
                </a:solidFill>
                <a:latin typeface="Helvetica Neue"/>
              </a:rPr>
              <a:t>   -100.000%</a:t>
            </a:r>
            <a:endParaRPr lang="en-US" sz="1000" i="0" dirty="0">
              <a:solidFill>
                <a:schemeClr val="tx1"/>
              </a:solidFill>
              <a:effectLst/>
              <a:latin typeface="Helvetica Neue"/>
            </a:endParaRPr>
          </a:p>
          <a:p>
            <a:endParaRPr lang="ar-JO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01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Prepare the </a:t>
            </a:r>
            <a:r>
              <a:rPr lang="en-US" sz="5400" b="0" i="0" u="none" strike="noStrike" dirty="0">
                <a:solidFill>
                  <a:schemeClr val="tx2"/>
                </a:solidFill>
                <a:effectLst/>
                <a:latin typeface="Montserrat" panose="00000500000000000000" pitchFamily="2" charset="0"/>
              </a:rPr>
              <a:t>Data</a:t>
            </a:r>
            <a:endParaRPr b="0" dirty="0">
              <a:solidFill>
                <a:schemeClr val="tx2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51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984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E3545F1-29DD-4B9D-9052-A59892A4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78" y="373043"/>
            <a:ext cx="4697700" cy="855000"/>
          </a:xfrm>
        </p:spPr>
        <p:txBody>
          <a:bodyPr/>
          <a:lstStyle/>
          <a:p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Handling Text and Categorical Attributes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742C43DD-6278-42C4-A10B-B2D4DC58B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4C80B082-D504-4FDE-8665-CDE08533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5" y="959603"/>
            <a:ext cx="6377325" cy="1667108"/>
          </a:xfrm>
          <a:prstGeom prst="rect">
            <a:avLst/>
          </a:prstGeom>
        </p:spPr>
      </p:pic>
      <p:graphicFrame>
        <p:nvGraphicFramePr>
          <p:cNvPr id="6" name="جدول 6">
            <a:extLst>
              <a:ext uri="{FF2B5EF4-FFF2-40B4-BE49-F238E27FC236}">
                <a16:creationId xmlns:a16="http://schemas.microsoft.com/office/drawing/2014/main" id="{D6870056-C9C5-41B1-8F70-A8C79B72D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73448"/>
              </p:ext>
            </p:extLst>
          </p:nvPr>
        </p:nvGraphicFramePr>
        <p:xfrm>
          <a:off x="458479" y="3039738"/>
          <a:ext cx="3273936" cy="1821905"/>
        </p:xfrm>
        <a:graphic>
          <a:graphicData uri="http://schemas.openxmlformats.org/drawingml/2006/table">
            <a:tbl>
              <a:tblPr rtl="1" firstRow="1" bandRow="1">
                <a:tableStyleId>{4B66B75C-089B-419D-940F-EED08A1E529C}</a:tableStyleId>
              </a:tblPr>
              <a:tblGrid>
                <a:gridCol w="3065656">
                  <a:extLst>
                    <a:ext uri="{9D8B030D-6E8A-4147-A177-3AD203B41FA5}">
                      <a16:colId xmlns:a16="http://schemas.microsoft.com/office/drawing/2014/main" val="88928555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8569487"/>
                    </a:ext>
                  </a:extLst>
                </a:gridCol>
              </a:tblGrid>
              <a:tr h="581389"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Iris-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setosa</a:t>
                      </a:r>
                      <a:endParaRPr lang="ar-J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ar-J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362037"/>
                  </a:ext>
                </a:extLst>
              </a:tr>
              <a:tr h="620258"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Iris-versicolor</a:t>
                      </a:r>
                      <a:endParaRPr lang="ar-J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ar-J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29817"/>
                  </a:ext>
                </a:extLst>
              </a:tr>
              <a:tr h="620258"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Iris-virginica</a:t>
                      </a:r>
                      <a:endParaRPr lang="ar-J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ar-J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000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124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D4E5A63-D61F-4D19-B0DD-60B7736A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257" y="-74060"/>
            <a:ext cx="2808000" cy="506592"/>
          </a:xfrm>
        </p:spPr>
        <p:txBody>
          <a:bodyPr/>
          <a:lstStyle/>
          <a:p>
            <a:r>
              <a:rPr lang="en-US" sz="2400" dirty="0" err="1">
                <a:solidFill>
                  <a:schemeClr val="tx1"/>
                </a:solidFill>
              </a:rPr>
              <a:t>X,y</a:t>
            </a:r>
            <a:endParaRPr lang="ar-JO" sz="2400" dirty="0">
              <a:solidFill>
                <a:schemeClr val="tx1"/>
              </a:solidFill>
            </a:endParaRP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C4628056-0F7F-4CF6-9D99-FF50126A0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8891" y="1299852"/>
            <a:ext cx="3482400" cy="832200"/>
          </a:xfrm>
        </p:spPr>
        <p:txBody>
          <a:bodyPr/>
          <a:lstStyle/>
          <a:p>
            <a:pPr marL="139700" algn="just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F4F4F4"/>
                </a:solidFill>
                <a:effectLst/>
                <a:latin typeface="Teko"/>
              </a:rPr>
              <a:t>let’s separate the</a:t>
            </a:r>
            <a:endParaRPr lang="en-US" b="0" dirty="0">
              <a:effectLst/>
            </a:endParaRPr>
          </a:p>
          <a:p>
            <a:pPr marL="139700" algn="just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F4F4F4"/>
                </a:solidFill>
                <a:effectLst/>
                <a:latin typeface="Teko"/>
              </a:rPr>
              <a:t>predictors(species(dependent</a:t>
            </a:r>
          </a:p>
          <a:p>
            <a:pPr marL="139700" algn="just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 err="1">
                <a:solidFill>
                  <a:srgbClr val="F4F4F4"/>
                </a:solidFill>
                <a:effectLst/>
                <a:latin typeface="Teko"/>
              </a:rPr>
              <a:t>variabl</a:t>
            </a:r>
            <a:r>
              <a:rPr lang="en-US" b="0" i="0" u="none" strike="noStrike" dirty="0">
                <a:solidFill>
                  <a:srgbClr val="F4F4F4"/>
                </a:solidFill>
                <a:effectLst/>
                <a:latin typeface="Teko"/>
              </a:rPr>
              <a:t>[y]))</a:t>
            </a:r>
            <a:br>
              <a:rPr lang="en-US" b="0" dirty="0">
                <a:effectLst/>
              </a:rPr>
            </a:br>
            <a:r>
              <a:rPr lang="en-US" b="0" i="0" u="none" strike="noStrike" dirty="0">
                <a:solidFill>
                  <a:srgbClr val="F4F4F4"/>
                </a:solidFill>
                <a:effectLst/>
                <a:latin typeface="Teko"/>
              </a:rPr>
              <a:t>and the other attributes ( independent variable[X])</a:t>
            </a:r>
            <a:br>
              <a:rPr lang="en-US" dirty="0"/>
            </a:br>
            <a:endParaRPr lang="ar-JO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7760A7D-D2BE-41C2-ACAD-47123B7E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75" y="432532"/>
            <a:ext cx="2865570" cy="458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83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176C79C-05C5-46BE-9570-9BA88A82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13" y="301736"/>
            <a:ext cx="2678188" cy="2270014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Feature Scaling</a:t>
            </a:r>
            <a:endParaRPr lang="ar-JO" sz="1800" dirty="0">
              <a:solidFill>
                <a:schemeClr val="tx1"/>
              </a:solidFill>
            </a:endParaRPr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7A77BB93-C025-4157-BAD6-9AC2DD1F78F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630998" y="1542251"/>
            <a:ext cx="2042383" cy="1245600"/>
          </a:xfrm>
        </p:spPr>
        <p:txBody>
          <a:bodyPr/>
          <a:lstStyle/>
          <a:p>
            <a:pPr algn="l"/>
            <a:r>
              <a:rPr lang="en-US" dirty="0"/>
              <a:t>- We scale the data to be in the same range.</a:t>
            </a:r>
            <a:endParaRPr lang="ar-JO" dirty="0"/>
          </a:p>
        </p:txBody>
      </p:sp>
      <p:pic>
        <p:nvPicPr>
          <p:cNvPr id="5" name="صورة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8DC1F9D2-00DB-42FC-93AD-6DFA2880D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13" y="1158586"/>
            <a:ext cx="5934903" cy="368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1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18489E8-3829-4BAE-BB96-E7D0F738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17" y="540000"/>
            <a:ext cx="7643883" cy="477600"/>
          </a:xfrm>
        </p:spPr>
        <p:txBody>
          <a:bodyPr/>
          <a:lstStyle/>
          <a:p>
            <a:pPr algn="l"/>
            <a:r>
              <a:rPr lang="en-US" sz="1800" b="0" dirty="0">
                <a:solidFill>
                  <a:schemeClr val="tx1"/>
                </a:solidFill>
              </a:rPr>
              <a:t>Splitting the data</a:t>
            </a:r>
            <a:endParaRPr lang="ar-JO" sz="1800" b="0" dirty="0">
              <a:solidFill>
                <a:schemeClr val="tx1"/>
              </a:solidFill>
            </a:endParaRPr>
          </a:p>
        </p:txBody>
      </p:sp>
      <p:pic>
        <p:nvPicPr>
          <p:cNvPr id="4" name="صورة 3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89B91816-6821-4B95-98DB-3C41B5D8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42" y="2441021"/>
            <a:ext cx="6801799" cy="1695687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53198CB8-8766-4239-BC44-D98B900044BF}"/>
              </a:ext>
            </a:extLst>
          </p:cNvPr>
          <p:cNvSpPr txBox="1"/>
          <p:nvPr/>
        </p:nvSpPr>
        <p:spPr>
          <a:xfrm>
            <a:off x="2523941" y="122287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-30480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Roboto Condensed" panose="02000000000000000000" pitchFamily="2" charset="0"/>
              </a:rPr>
              <a:t>- 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Split the dataset into 80% training and 20% testing.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ar-JO" dirty="0"/>
          </a:p>
        </p:txBody>
      </p:sp>
    </p:spTree>
    <p:extLst>
      <p:ext uri="{BB962C8B-B14F-4D97-AF65-F5344CB8AC3E}">
        <p14:creationId xmlns:p14="http://schemas.microsoft.com/office/powerpoint/2010/main" val="3834835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01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Select and Train a </a:t>
            </a:r>
            <a:r>
              <a:rPr lang="en-US" sz="4000" b="0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Model</a:t>
            </a:r>
            <a:endParaRPr sz="4000" b="0" dirty="0">
              <a:solidFill>
                <a:schemeClr val="bg1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51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5728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77E4829C-AA4A-4508-AE57-062C36CD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3" y="1017600"/>
            <a:ext cx="4434920" cy="3926165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2B209DF0-A472-4A74-84C1-D28CD05C3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467" y="1777645"/>
            <a:ext cx="2768779" cy="2621705"/>
          </a:xfrm>
          <a:prstGeom prst="rect">
            <a:avLst/>
          </a:prstGeom>
        </p:spPr>
      </p:pic>
      <p:sp>
        <p:nvSpPr>
          <p:cNvPr id="10" name="عنوان 9">
            <a:extLst>
              <a:ext uri="{FF2B5EF4-FFF2-40B4-BE49-F238E27FC236}">
                <a16:creationId xmlns:a16="http://schemas.microsoft.com/office/drawing/2014/main" id="{88B143B4-7F3C-4924-B4BC-E0B41A7A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Decision Tree Classifier</a:t>
            </a:r>
            <a:endParaRPr lang="ar-JO" sz="1800" dirty="0">
              <a:solidFill>
                <a:schemeClr val="tx1"/>
              </a:solidFill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757E21D9-D013-440E-B7A5-6F0FB985C228}"/>
              </a:ext>
            </a:extLst>
          </p:cNvPr>
          <p:cNvSpPr txBox="1"/>
          <p:nvPr/>
        </p:nvSpPr>
        <p:spPr>
          <a:xfrm>
            <a:off x="5086749" y="13807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confusion_matrix</a:t>
            </a:r>
            <a:endParaRPr lang="ar-JO" dirty="0">
              <a:solidFill>
                <a:schemeClr val="tx1"/>
              </a:solidFill>
            </a:endParaRP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D3A27AD2-A41B-44BB-A67C-529AB63AE6EA}"/>
              </a:ext>
            </a:extLst>
          </p:cNvPr>
          <p:cNvSpPr txBox="1"/>
          <p:nvPr/>
        </p:nvSpPr>
        <p:spPr>
          <a:xfrm>
            <a:off x="1425952" y="2826793"/>
            <a:ext cx="4827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classification_report</a:t>
            </a:r>
            <a:endParaRPr lang="ar-J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166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DCDFC06-FF31-426F-A12A-49D2B456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91" y="193735"/>
            <a:ext cx="4697700" cy="546191"/>
          </a:xfrm>
        </p:spPr>
        <p:txBody>
          <a:bodyPr/>
          <a:lstStyle/>
          <a:p>
            <a:r>
              <a:rPr lang="en-US" sz="1800" b="0" dirty="0">
                <a:solidFill>
                  <a:schemeClr val="tx1"/>
                </a:solidFill>
              </a:rPr>
              <a:t>Logistic Regression</a:t>
            </a:r>
            <a:endParaRPr lang="ar-JO" sz="1800" b="0" dirty="0">
              <a:solidFill>
                <a:schemeClr val="tx1"/>
              </a:solidFill>
            </a:endParaRP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D4E245F2-0F64-411E-82CB-8D4AE96E7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56CCB6A0-71DC-4DBD-9BD8-0428B8EA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9" y="739926"/>
            <a:ext cx="4449021" cy="4207524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57F14A54-811E-4FB7-A06D-1DA819760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34" y="1724669"/>
            <a:ext cx="2949050" cy="2776993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26899B5A-8A2C-410D-87AE-F8F130675438}"/>
              </a:ext>
            </a:extLst>
          </p:cNvPr>
          <p:cNvSpPr txBox="1"/>
          <p:nvPr/>
        </p:nvSpPr>
        <p:spPr>
          <a:xfrm>
            <a:off x="5299733" y="141689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confusion_matrix</a:t>
            </a:r>
            <a:endParaRPr lang="ar-JO" dirty="0">
              <a:solidFill>
                <a:schemeClr val="tx1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A4C8ADF0-C459-4D62-B3F1-F509F5B9206A}"/>
              </a:ext>
            </a:extLst>
          </p:cNvPr>
          <p:cNvSpPr txBox="1"/>
          <p:nvPr/>
        </p:nvSpPr>
        <p:spPr>
          <a:xfrm>
            <a:off x="1285276" y="2689799"/>
            <a:ext cx="4936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classification_report</a:t>
            </a:r>
            <a:endParaRPr lang="ar-J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313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ADD0BDF-5BB7-438A-920A-CC36B77D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2" y="239463"/>
            <a:ext cx="4591800" cy="477600"/>
          </a:xfrm>
        </p:spPr>
        <p:txBody>
          <a:bodyPr/>
          <a:lstStyle/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Support Vector classifier (linear kernel)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0BE0ACA6-95BC-4FE4-959E-08E64332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6" y="717063"/>
            <a:ext cx="4313596" cy="4308703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43634B4B-1FD9-464C-A4BB-C644A789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42" y="1579418"/>
            <a:ext cx="3098720" cy="3165231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D1FDED87-C6B5-4C24-80E2-30A48BDF4B7E}"/>
              </a:ext>
            </a:extLst>
          </p:cNvPr>
          <p:cNvSpPr txBox="1"/>
          <p:nvPr/>
        </p:nvSpPr>
        <p:spPr>
          <a:xfrm>
            <a:off x="5060542" y="127164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confusion_matrix</a:t>
            </a:r>
            <a:endParaRPr lang="ar-JO" dirty="0">
              <a:solidFill>
                <a:schemeClr val="tx1"/>
              </a:solidFill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49B7219C-FC1D-4FC8-8CDF-4C7B18AD94B9}"/>
              </a:ext>
            </a:extLst>
          </p:cNvPr>
          <p:cNvSpPr txBox="1"/>
          <p:nvPr/>
        </p:nvSpPr>
        <p:spPr>
          <a:xfrm>
            <a:off x="1179769" y="2700368"/>
            <a:ext cx="4814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classification_report</a:t>
            </a:r>
            <a:endParaRPr lang="ar-J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71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4BDFACF-CBC7-4980-8925-415E16DC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62" y="249382"/>
            <a:ext cx="4332638" cy="973865"/>
          </a:xfrm>
        </p:spPr>
        <p:txBody>
          <a:bodyPr/>
          <a:lstStyle/>
          <a:p>
            <a:pPr algn="l"/>
            <a:r>
              <a:rPr lang="fr-FR" sz="1800" b="1" i="0" dirty="0">
                <a:solidFill>
                  <a:schemeClr val="tx1"/>
                </a:solidFill>
                <a:effectLst/>
                <a:latin typeface="Helvetica Neue"/>
              </a:rPr>
              <a:t>Support </a:t>
            </a:r>
            <a:r>
              <a:rPr lang="fr-FR" sz="1800" b="1" i="0" dirty="0" err="1">
                <a:solidFill>
                  <a:schemeClr val="tx1"/>
                </a:solidFill>
                <a:effectLst/>
                <a:latin typeface="Helvetica Neue"/>
              </a:rPr>
              <a:t>Vector</a:t>
            </a:r>
            <a:r>
              <a:rPr lang="fr-FR" sz="1800" b="1" i="0" dirty="0">
                <a:solidFill>
                  <a:schemeClr val="tx1"/>
                </a:solidFill>
                <a:effectLst/>
                <a:latin typeface="Helvetica Neue"/>
              </a:rPr>
              <a:t> classifier (RBF kernel)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EB394B60-0B84-4170-B559-41D146019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 dirty="0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84D96C5E-EA9A-4A13-9AD4-1EB99415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9" y="691344"/>
            <a:ext cx="4432491" cy="427711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8A76E6C3-4DEB-4BAD-B30F-BEEAC708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86" y="2090971"/>
            <a:ext cx="3371020" cy="2922243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9C492B4E-F7C1-4F78-AB55-1FADBF723F8C}"/>
              </a:ext>
            </a:extLst>
          </p:cNvPr>
          <p:cNvSpPr txBox="1"/>
          <p:nvPr/>
        </p:nvSpPr>
        <p:spPr>
          <a:xfrm>
            <a:off x="5044020" y="1781728"/>
            <a:ext cx="4645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confusion_matrix</a:t>
            </a:r>
            <a:endParaRPr lang="ar-JO" dirty="0">
              <a:solidFill>
                <a:schemeClr val="tx1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175B16B3-2AB4-4A2F-B9A1-481955AEBE65}"/>
              </a:ext>
            </a:extLst>
          </p:cNvPr>
          <p:cNvSpPr txBox="1"/>
          <p:nvPr/>
        </p:nvSpPr>
        <p:spPr>
          <a:xfrm>
            <a:off x="1301262" y="2634185"/>
            <a:ext cx="4917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classification_report</a:t>
            </a:r>
            <a:endParaRPr lang="ar-J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1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>
            <a:spLocks noGrp="1"/>
          </p:cNvSpPr>
          <p:nvPr>
            <p:ph type="title"/>
          </p:nvPr>
        </p:nvSpPr>
        <p:spPr>
          <a:xfrm>
            <a:off x="1185300" y="1310772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5" name="Google Shape;185;p39"/>
          <p:cNvSpPr txBox="1">
            <a:spLocks noGrp="1"/>
          </p:cNvSpPr>
          <p:nvPr>
            <p:ph type="title" idx="2"/>
          </p:nvPr>
        </p:nvSpPr>
        <p:spPr>
          <a:xfrm>
            <a:off x="1185300" y="2184825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In this project, we will build a machine learning model to </a:t>
            </a:r>
            <a:r>
              <a:rPr lang="en-US" b="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predict the species of an iris using the measurements 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based on a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given labeled 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dataset. 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dirty="0">
                <a:latin typeface="Roboto Condensed" panose="02000000000000000000" pitchFamily="2" charset="0"/>
              </a:rPr>
              <a:t>we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 will walk through the different steps of the building process: exploring, visualizing and cleaning the data. Then, selecting the best model and model evaluation.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B262992-74F6-43BF-8D23-9F10D41C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85796945-D08A-495E-9DB0-C746D60C5830}"/>
              </a:ext>
            </a:extLst>
          </p:cNvPr>
          <p:cNvSpPr txBox="1"/>
          <p:nvPr/>
        </p:nvSpPr>
        <p:spPr>
          <a:xfrm>
            <a:off x="380467" y="1500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Helvetica Neue"/>
              </a:rPr>
              <a:t>K Neighbors Classifier</a:t>
            </a:r>
          </a:p>
        </p:txBody>
      </p:sp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C0695EBD-E4A7-4E7D-843F-0AAD7DAD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71" y="540000"/>
            <a:ext cx="4329529" cy="437574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EE69FB4D-78E1-4852-B16A-29F7D385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52" y="1809616"/>
            <a:ext cx="3391248" cy="2928639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0DD38985-DC02-4B1B-A613-67CB0CA2AD1C}"/>
              </a:ext>
            </a:extLst>
          </p:cNvPr>
          <p:cNvSpPr txBox="1"/>
          <p:nvPr/>
        </p:nvSpPr>
        <p:spPr>
          <a:xfrm>
            <a:off x="4952467" y="15018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confusion_matrix</a:t>
            </a:r>
            <a:endParaRPr lang="ar-JO" dirty="0">
              <a:solidFill>
                <a:schemeClr val="tx1"/>
              </a:solidFill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2BBA4579-5FDF-415E-A5FA-1FF70E3395CD}"/>
              </a:ext>
            </a:extLst>
          </p:cNvPr>
          <p:cNvSpPr txBox="1"/>
          <p:nvPr/>
        </p:nvSpPr>
        <p:spPr>
          <a:xfrm>
            <a:off x="1133409" y="2505004"/>
            <a:ext cx="4760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classification_report</a:t>
            </a:r>
            <a:endParaRPr lang="ar-J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22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4CC8D00-6F83-4FDC-A74D-0D6B8A5E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64" y="238549"/>
            <a:ext cx="3386700" cy="672302"/>
          </a:xfrm>
        </p:spPr>
        <p:txBody>
          <a:bodyPr/>
          <a:lstStyle/>
          <a:p>
            <a:r>
              <a:rPr lang="en-US" sz="1800" b="0" i="0" dirty="0">
                <a:solidFill>
                  <a:schemeClr val="tx1"/>
                </a:solidFill>
                <a:effectLst/>
                <a:latin typeface="Helvetica Neue"/>
              </a:rPr>
              <a:t>Random Forest Classifier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C2D48094-7A9B-4714-8B46-93D274082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B319C781-9227-47E5-B88F-C9E7D5F7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2" y="696957"/>
            <a:ext cx="4267796" cy="4261136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1A6991B9-6035-4732-9ED2-3BEE86EAD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46" y="1662545"/>
            <a:ext cx="3225508" cy="3008781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265AA039-9F51-4B6C-994C-C0E725CEB87F}"/>
              </a:ext>
            </a:extLst>
          </p:cNvPr>
          <p:cNvSpPr txBox="1"/>
          <p:nvPr/>
        </p:nvSpPr>
        <p:spPr>
          <a:xfrm>
            <a:off x="4882129" y="135410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confusion_matrix</a:t>
            </a:r>
            <a:endParaRPr lang="ar-JO" dirty="0">
              <a:solidFill>
                <a:schemeClr val="tx1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1FE2F7E6-8B78-4C4D-BBDD-7EECADE8DB7C}"/>
              </a:ext>
            </a:extLst>
          </p:cNvPr>
          <p:cNvSpPr txBox="1"/>
          <p:nvPr/>
        </p:nvSpPr>
        <p:spPr>
          <a:xfrm>
            <a:off x="1117423" y="2626150"/>
            <a:ext cx="472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classification_report</a:t>
            </a:r>
            <a:endParaRPr lang="ar-J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13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D381DD5-47FE-4EE0-AE86-C13AD025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02" y="186186"/>
            <a:ext cx="3386700" cy="477600"/>
          </a:xfrm>
        </p:spPr>
        <p:txBody>
          <a:bodyPr/>
          <a:lstStyle/>
          <a:p>
            <a:r>
              <a:rPr lang="en-US" sz="1800" b="0" i="0" dirty="0" err="1">
                <a:solidFill>
                  <a:schemeClr val="tx1"/>
                </a:solidFill>
                <a:effectLst/>
                <a:latin typeface="Helvetica Neue"/>
              </a:rPr>
              <a:t>GaussianNB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5BC6DC36-8F19-4FF6-81A7-3D6DE4079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BCC617A7-16E6-4B57-AF22-A4F6F99E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0" y="753538"/>
            <a:ext cx="4161299" cy="4087893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26498985-2116-4904-A0F7-879070634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562" y="1673486"/>
            <a:ext cx="3232458" cy="2895314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B9266354-CAA7-45F1-89A4-D9025E2F855C}"/>
              </a:ext>
            </a:extLst>
          </p:cNvPr>
          <p:cNvSpPr txBox="1"/>
          <p:nvPr/>
        </p:nvSpPr>
        <p:spPr>
          <a:xfrm>
            <a:off x="4676052" y="13595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confusion_matrix</a:t>
            </a:r>
            <a:endParaRPr lang="ar-JO" dirty="0">
              <a:solidFill>
                <a:schemeClr val="tx1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9D94BCBE-7138-4B92-9B61-52A306F5738A}"/>
              </a:ext>
            </a:extLst>
          </p:cNvPr>
          <p:cNvSpPr txBox="1"/>
          <p:nvPr/>
        </p:nvSpPr>
        <p:spPr>
          <a:xfrm>
            <a:off x="1158306" y="2643595"/>
            <a:ext cx="462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JO" dirty="0" err="1">
                <a:solidFill>
                  <a:schemeClr val="tx1"/>
                </a:solidFill>
              </a:rPr>
              <a:t>classification_report</a:t>
            </a:r>
            <a:endParaRPr lang="ar-J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79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8E6D27A-A0F2-40D4-96CD-4C7E634C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AB6B25A3-6ADA-4689-9CD4-CCFBCAE1342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CFE59932-C959-4AE4-8182-20B864F6D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73" y="901611"/>
            <a:ext cx="5095057" cy="4116608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6E5EDBCD-7EAE-4A89-8B0E-6FCEE8B575F2}"/>
              </a:ext>
            </a:extLst>
          </p:cNvPr>
          <p:cNvSpPr txBox="1"/>
          <p:nvPr/>
        </p:nvSpPr>
        <p:spPr>
          <a:xfrm>
            <a:off x="426325" y="131664"/>
            <a:ext cx="4572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-304800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We applied 7 models on data</a:t>
            </a:r>
          </a:p>
          <a:p>
            <a:pPr marL="152400" indent="-304800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and we noticed that all the model get accuracy=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Roboto Condensed" panose="02000000000000000000" pitchFamily="2" charset="0"/>
              </a:rPr>
              <a:t>100.000%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.</a:t>
            </a:r>
            <a:endParaRPr lang="en-US" sz="1600" b="0" dirty="0">
              <a:effectLst/>
            </a:endParaRPr>
          </a:p>
          <a:p>
            <a:pPr algn="just"/>
            <a:br>
              <a:rPr lang="en-US" dirty="0"/>
            </a:br>
            <a:endParaRPr lang="ar-JO" dirty="0"/>
          </a:p>
        </p:txBody>
      </p:sp>
      <p:sp>
        <p:nvSpPr>
          <p:cNvPr id="8" name="Google Shape;458;p54">
            <a:extLst>
              <a:ext uri="{FF2B5EF4-FFF2-40B4-BE49-F238E27FC236}">
                <a16:creationId xmlns:a16="http://schemas.microsoft.com/office/drawing/2014/main" id="{F364DFAB-FD03-43B1-A30D-3CD39A02C6A3}"/>
              </a:ext>
            </a:extLst>
          </p:cNvPr>
          <p:cNvSpPr/>
          <p:nvPr/>
        </p:nvSpPr>
        <p:spPr>
          <a:xfrm>
            <a:off x="5935758" y="1575456"/>
            <a:ext cx="2633882" cy="3098114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950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5C6E0E5-EBB4-4266-A46B-A0883CD6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443" y="1554750"/>
            <a:ext cx="2792557" cy="1017000"/>
          </a:xfrm>
        </p:spPr>
        <p:txBody>
          <a:bodyPr/>
          <a:lstStyle/>
          <a:p>
            <a:r>
              <a:rPr lang="en" sz="5400" dirty="0"/>
              <a:t>Thanks!</a:t>
            </a:r>
            <a:endParaRPr lang="ar-JO" sz="5400" dirty="0"/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AD26AEB9-C7E3-4405-9D12-E9A11883895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Rama Al-</a:t>
            </a:r>
            <a:r>
              <a:rPr lang="en-US" dirty="0" err="1"/>
              <a:t>Marahlh</a:t>
            </a:r>
            <a:endParaRPr lang="ar-JO" dirty="0"/>
          </a:p>
        </p:txBody>
      </p:sp>
      <p:grpSp>
        <p:nvGrpSpPr>
          <p:cNvPr id="4" name="Google Shape;7848;p75">
            <a:extLst>
              <a:ext uri="{FF2B5EF4-FFF2-40B4-BE49-F238E27FC236}">
                <a16:creationId xmlns:a16="http://schemas.microsoft.com/office/drawing/2014/main" id="{B8772EB6-F44B-48CE-9E04-895F4A158439}"/>
              </a:ext>
            </a:extLst>
          </p:cNvPr>
          <p:cNvGrpSpPr/>
          <p:nvPr/>
        </p:nvGrpSpPr>
        <p:grpSpPr>
          <a:xfrm>
            <a:off x="7027721" y="3077947"/>
            <a:ext cx="1295882" cy="646587"/>
            <a:chOff x="834100" y="3642869"/>
            <a:chExt cx="1259483" cy="628426"/>
          </a:xfrm>
        </p:grpSpPr>
        <p:sp>
          <p:nvSpPr>
            <p:cNvPr id="5" name="Google Shape;7849;p75">
              <a:extLst>
                <a:ext uri="{FF2B5EF4-FFF2-40B4-BE49-F238E27FC236}">
                  <a16:creationId xmlns:a16="http://schemas.microsoft.com/office/drawing/2014/main" id="{4668BC84-C3BD-486D-9E07-73ED7E99EA00}"/>
                </a:ext>
              </a:extLst>
            </p:cNvPr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50;p75">
              <a:extLst>
                <a:ext uri="{FF2B5EF4-FFF2-40B4-BE49-F238E27FC236}">
                  <a16:creationId xmlns:a16="http://schemas.microsoft.com/office/drawing/2014/main" id="{5D4AA64A-9D61-4AD9-8619-9AC285A72603}"/>
                </a:ext>
              </a:extLst>
            </p:cNvPr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51;p75">
              <a:extLst>
                <a:ext uri="{FF2B5EF4-FFF2-40B4-BE49-F238E27FC236}">
                  <a16:creationId xmlns:a16="http://schemas.microsoft.com/office/drawing/2014/main" id="{09884BDE-4688-42D7-A7AA-88AD8B4D4725}"/>
                </a:ext>
              </a:extLst>
            </p:cNvPr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52;p75">
              <a:extLst>
                <a:ext uri="{FF2B5EF4-FFF2-40B4-BE49-F238E27FC236}">
                  <a16:creationId xmlns:a16="http://schemas.microsoft.com/office/drawing/2014/main" id="{7F24C2A4-9D68-4726-BA60-4155C111605D}"/>
                </a:ext>
              </a:extLst>
            </p:cNvPr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53;p75">
              <a:extLst>
                <a:ext uri="{FF2B5EF4-FFF2-40B4-BE49-F238E27FC236}">
                  <a16:creationId xmlns:a16="http://schemas.microsoft.com/office/drawing/2014/main" id="{9AC3C517-4B0F-4050-8713-1CA90F1CA11A}"/>
                </a:ext>
              </a:extLst>
            </p:cNvPr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54;p75">
              <a:extLst>
                <a:ext uri="{FF2B5EF4-FFF2-40B4-BE49-F238E27FC236}">
                  <a16:creationId xmlns:a16="http://schemas.microsoft.com/office/drawing/2014/main" id="{FD3CC541-6FE1-49A0-BF86-E181691E7D06}"/>
                </a:ext>
              </a:extLst>
            </p:cNvPr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55;p75">
              <a:extLst>
                <a:ext uri="{FF2B5EF4-FFF2-40B4-BE49-F238E27FC236}">
                  <a16:creationId xmlns:a16="http://schemas.microsoft.com/office/drawing/2014/main" id="{030F222B-8F83-4420-82DC-0CA9A0636EDE}"/>
                </a:ext>
              </a:extLst>
            </p:cNvPr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56;p75">
              <a:extLst>
                <a:ext uri="{FF2B5EF4-FFF2-40B4-BE49-F238E27FC236}">
                  <a16:creationId xmlns:a16="http://schemas.microsoft.com/office/drawing/2014/main" id="{5CDCF50B-18A8-4056-A741-C81F8B55AD0C}"/>
                </a:ext>
              </a:extLst>
            </p:cNvPr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57;p75">
              <a:extLst>
                <a:ext uri="{FF2B5EF4-FFF2-40B4-BE49-F238E27FC236}">
                  <a16:creationId xmlns:a16="http://schemas.microsoft.com/office/drawing/2014/main" id="{0DDE8364-8AB8-46C0-BA04-A5ED2ACA06BC}"/>
                </a:ext>
              </a:extLst>
            </p:cNvPr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58;p75">
              <a:extLst>
                <a:ext uri="{FF2B5EF4-FFF2-40B4-BE49-F238E27FC236}">
                  <a16:creationId xmlns:a16="http://schemas.microsoft.com/office/drawing/2014/main" id="{4EF79B22-F160-4387-8136-BEE528AEE6C5}"/>
                </a:ext>
              </a:extLst>
            </p:cNvPr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59;p75">
              <a:extLst>
                <a:ext uri="{FF2B5EF4-FFF2-40B4-BE49-F238E27FC236}">
                  <a16:creationId xmlns:a16="http://schemas.microsoft.com/office/drawing/2014/main" id="{5986A4E3-6E36-469A-ACCE-483E5ABB9CEC}"/>
                </a:ext>
              </a:extLst>
            </p:cNvPr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60;p75">
              <a:extLst>
                <a:ext uri="{FF2B5EF4-FFF2-40B4-BE49-F238E27FC236}">
                  <a16:creationId xmlns:a16="http://schemas.microsoft.com/office/drawing/2014/main" id="{C8443A66-9AA1-448E-B1F5-92E417D141B6}"/>
                </a:ext>
              </a:extLst>
            </p:cNvPr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61;p75">
              <a:extLst>
                <a:ext uri="{FF2B5EF4-FFF2-40B4-BE49-F238E27FC236}">
                  <a16:creationId xmlns:a16="http://schemas.microsoft.com/office/drawing/2014/main" id="{3CC87666-18FF-45CC-8F66-838EE2857199}"/>
                </a:ext>
              </a:extLst>
            </p:cNvPr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62;p75">
              <a:extLst>
                <a:ext uri="{FF2B5EF4-FFF2-40B4-BE49-F238E27FC236}">
                  <a16:creationId xmlns:a16="http://schemas.microsoft.com/office/drawing/2014/main" id="{5F154DBC-021E-4BF5-9B0D-9BDB61387CCB}"/>
                </a:ext>
              </a:extLst>
            </p:cNvPr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63;p75">
              <a:extLst>
                <a:ext uri="{FF2B5EF4-FFF2-40B4-BE49-F238E27FC236}">
                  <a16:creationId xmlns:a16="http://schemas.microsoft.com/office/drawing/2014/main" id="{5618293C-8D86-46DD-AA1E-8339D7F5DE2A}"/>
                </a:ext>
              </a:extLst>
            </p:cNvPr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64;p75">
              <a:extLst>
                <a:ext uri="{FF2B5EF4-FFF2-40B4-BE49-F238E27FC236}">
                  <a16:creationId xmlns:a16="http://schemas.microsoft.com/office/drawing/2014/main" id="{DB5BB2B8-38AA-455A-828C-4854D59DC2A8}"/>
                </a:ext>
              </a:extLst>
            </p:cNvPr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65;p75">
              <a:extLst>
                <a:ext uri="{FF2B5EF4-FFF2-40B4-BE49-F238E27FC236}">
                  <a16:creationId xmlns:a16="http://schemas.microsoft.com/office/drawing/2014/main" id="{34074FD3-3EEF-493F-AE96-6EEDB2604EF2}"/>
                </a:ext>
              </a:extLst>
            </p:cNvPr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66;p75">
              <a:extLst>
                <a:ext uri="{FF2B5EF4-FFF2-40B4-BE49-F238E27FC236}">
                  <a16:creationId xmlns:a16="http://schemas.microsoft.com/office/drawing/2014/main" id="{80C580A2-4DA0-42F2-A1C7-2B3C45D907DE}"/>
                </a:ext>
              </a:extLst>
            </p:cNvPr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67;p75">
              <a:extLst>
                <a:ext uri="{FF2B5EF4-FFF2-40B4-BE49-F238E27FC236}">
                  <a16:creationId xmlns:a16="http://schemas.microsoft.com/office/drawing/2014/main" id="{37E3FEE4-4E7F-4E67-8898-405216BF66E5}"/>
                </a:ext>
              </a:extLst>
            </p:cNvPr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68;p75">
              <a:extLst>
                <a:ext uri="{FF2B5EF4-FFF2-40B4-BE49-F238E27FC236}">
                  <a16:creationId xmlns:a16="http://schemas.microsoft.com/office/drawing/2014/main" id="{C5873D58-B189-4BFA-BDCD-97F940C55D50}"/>
                </a:ext>
              </a:extLst>
            </p:cNvPr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69;p75">
              <a:extLst>
                <a:ext uri="{FF2B5EF4-FFF2-40B4-BE49-F238E27FC236}">
                  <a16:creationId xmlns:a16="http://schemas.microsoft.com/office/drawing/2014/main" id="{B1B002C9-17D7-4C83-B3A8-ADD7D68D58A5}"/>
                </a:ext>
              </a:extLst>
            </p:cNvPr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70;p75">
              <a:extLst>
                <a:ext uri="{FF2B5EF4-FFF2-40B4-BE49-F238E27FC236}">
                  <a16:creationId xmlns:a16="http://schemas.microsoft.com/office/drawing/2014/main" id="{28B4CF7D-9C11-4E6A-AFAC-0564762BA573}"/>
                </a:ext>
              </a:extLst>
            </p:cNvPr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71;p75">
              <a:extLst>
                <a:ext uri="{FF2B5EF4-FFF2-40B4-BE49-F238E27FC236}">
                  <a16:creationId xmlns:a16="http://schemas.microsoft.com/office/drawing/2014/main" id="{BEAFFFF3-9F20-4A5A-8D74-BA5BBD3FDE8D}"/>
                </a:ext>
              </a:extLst>
            </p:cNvPr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72;p75">
              <a:extLst>
                <a:ext uri="{FF2B5EF4-FFF2-40B4-BE49-F238E27FC236}">
                  <a16:creationId xmlns:a16="http://schemas.microsoft.com/office/drawing/2014/main" id="{5B5775D8-A5C1-48FA-A73B-30AAD5340177}"/>
                </a:ext>
              </a:extLst>
            </p:cNvPr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73;p75">
              <a:extLst>
                <a:ext uri="{FF2B5EF4-FFF2-40B4-BE49-F238E27FC236}">
                  <a16:creationId xmlns:a16="http://schemas.microsoft.com/office/drawing/2014/main" id="{BE535892-8264-4766-8A98-86D4B3C880D2}"/>
                </a:ext>
              </a:extLst>
            </p:cNvPr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7874;p75">
              <a:extLst>
                <a:ext uri="{FF2B5EF4-FFF2-40B4-BE49-F238E27FC236}">
                  <a16:creationId xmlns:a16="http://schemas.microsoft.com/office/drawing/2014/main" id="{2DF045DD-7B92-407A-9E3C-B1D1DB6EE88B}"/>
                </a:ext>
              </a:extLst>
            </p:cNvPr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45" name="Google Shape;7875;p75">
                <a:extLst>
                  <a:ext uri="{FF2B5EF4-FFF2-40B4-BE49-F238E27FC236}">
                    <a16:creationId xmlns:a16="http://schemas.microsoft.com/office/drawing/2014/main" id="{00C62F85-56B6-4499-84D0-147E8559B8DE}"/>
                  </a:ext>
                </a:extLst>
              </p:cNvPr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876;p75">
                <a:extLst>
                  <a:ext uri="{FF2B5EF4-FFF2-40B4-BE49-F238E27FC236}">
                    <a16:creationId xmlns:a16="http://schemas.microsoft.com/office/drawing/2014/main" id="{FBD74062-DA0C-4F6D-BECE-D3EB57580C8F}"/>
                  </a:ext>
                </a:extLst>
              </p:cNvPr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877;p75">
                <a:extLst>
                  <a:ext uri="{FF2B5EF4-FFF2-40B4-BE49-F238E27FC236}">
                    <a16:creationId xmlns:a16="http://schemas.microsoft.com/office/drawing/2014/main" id="{F6EDC606-B893-46AE-AE44-8CDE7D1FEE68}"/>
                  </a:ext>
                </a:extLst>
              </p:cNvPr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878;p75">
                <a:extLst>
                  <a:ext uri="{FF2B5EF4-FFF2-40B4-BE49-F238E27FC236}">
                    <a16:creationId xmlns:a16="http://schemas.microsoft.com/office/drawing/2014/main" id="{1A2C7F7C-0DA8-4D53-9192-2DE0C221CA43}"/>
                  </a:ext>
                </a:extLst>
              </p:cNvPr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879;p75">
                <a:extLst>
                  <a:ext uri="{FF2B5EF4-FFF2-40B4-BE49-F238E27FC236}">
                    <a16:creationId xmlns:a16="http://schemas.microsoft.com/office/drawing/2014/main" id="{BEEFA3D5-4836-431B-8BDE-60A8A0C30D4A}"/>
                  </a:ext>
                </a:extLst>
              </p:cNvPr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880;p75">
                <a:extLst>
                  <a:ext uri="{FF2B5EF4-FFF2-40B4-BE49-F238E27FC236}">
                    <a16:creationId xmlns:a16="http://schemas.microsoft.com/office/drawing/2014/main" id="{B62DD467-A773-44C1-97E8-381DC4F26A19}"/>
                  </a:ext>
                </a:extLst>
              </p:cNvPr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881;p75">
                <a:extLst>
                  <a:ext uri="{FF2B5EF4-FFF2-40B4-BE49-F238E27FC236}">
                    <a16:creationId xmlns:a16="http://schemas.microsoft.com/office/drawing/2014/main" id="{58C53A8A-8A8A-45C1-8820-DDA42112D9F6}"/>
                  </a:ext>
                </a:extLst>
              </p:cNvPr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882;p75">
                <a:extLst>
                  <a:ext uri="{FF2B5EF4-FFF2-40B4-BE49-F238E27FC236}">
                    <a16:creationId xmlns:a16="http://schemas.microsoft.com/office/drawing/2014/main" id="{7C71E32A-E0B8-47E6-9421-9266A6B473DC}"/>
                  </a:ext>
                </a:extLst>
              </p:cNvPr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883;p75">
                <a:extLst>
                  <a:ext uri="{FF2B5EF4-FFF2-40B4-BE49-F238E27FC236}">
                    <a16:creationId xmlns:a16="http://schemas.microsoft.com/office/drawing/2014/main" id="{DDE4FA50-4E16-44AF-AA50-7B933F8C943C}"/>
                  </a:ext>
                </a:extLst>
              </p:cNvPr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884;p75">
                <a:extLst>
                  <a:ext uri="{FF2B5EF4-FFF2-40B4-BE49-F238E27FC236}">
                    <a16:creationId xmlns:a16="http://schemas.microsoft.com/office/drawing/2014/main" id="{6B1433BF-7E68-4AA6-B11B-2E6FED8D2889}"/>
                  </a:ext>
                </a:extLst>
              </p:cNvPr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885;p75">
                <a:extLst>
                  <a:ext uri="{FF2B5EF4-FFF2-40B4-BE49-F238E27FC236}">
                    <a16:creationId xmlns:a16="http://schemas.microsoft.com/office/drawing/2014/main" id="{1FC962F5-08ED-4A6A-9868-E09777A6ECF0}"/>
                  </a:ext>
                </a:extLst>
              </p:cNvPr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886;p75">
                <a:extLst>
                  <a:ext uri="{FF2B5EF4-FFF2-40B4-BE49-F238E27FC236}">
                    <a16:creationId xmlns:a16="http://schemas.microsoft.com/office/drawing/2014/main" id="{873FBD9D-5A5A-4D67-A1C3-063C35FA760C}"/>
                  </a:ext>
                </a:extLst>
              </p:cNvPr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887;p75">
                <a:extLst>
                  <a:ext uri="{FF2B5EF4-FFF2-40B4-BE49-F238E27FC236}">
                    <a16:creationId xmlns:a16="http://schemas.microsoft.com/office/drawing/2014/main" id="{77634322-D5AA-483E-AF0B-D31950AD4709}"/>
                  </a:ext>
                </a:extLst>
              </p:cNvPr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888;p75">
                <a:extLst>
                  <a:ext uri="{FF2B5EF4-FFF2-40B4-BE49-F238E27FC236}">
                    <a16:creationId xmlns:a16="http://schemas.microsoft.com/office/drawing/2014/main" id="{C230F470-FA51-4A10-93DB-0390782F0F40}"/>
                  </a:ext>
                </a:extLst>
              </p:cNvPr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889;p75">
                <a:extLst>
                  <a:ext uri="{FF2B5EF4-FFF2-40B4-BE49-F238E27FC236}">
                    <a16:creationId xmlns:a16="http://schemas.microsoft.com/office/drawing/2014/main" id="{D38BF345-4285-4DF2-B67B-F0AE2D0AD9E0}"/>
                  </a:ext>
                </a:extLst>
              </p:cNvPr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890;p75">
                <a:extLst>
                  <a:ext uri="{FF2B5EF4-FFF2-40B4-BE49-F238E27FC236}">
                    <a16:creationId xmlns:a16="http://schemas.microsoft.com/office/drawing/2014/main" id="{6A9E8B07-D5EF-42B3-ADF5-F80B8F6259F1}"/>
                  </a:ext>
                </a:extLst>
              </p:cNvPr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891;p75">
                <a:extLst>
                  <a:ext uri="{FF2B5EF4-FFF2-40B4-BE49-F238E27FC236}">
                    <a16:creationId xmlns:a16="http://schemas.microsoft.com/office/drawing/2014/main" id="{02CEBB5C-6F59-4D7E-ADA2-997F03A1F60F}"/>
                  </a:ext>
                </a:extLst>
              </p:cNvPr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892;p75">
                <a:extLst>
                  <a:ext uri="{FF2B5EF4-FFF2-40B4-BE49-F238E27FC236}">
                    <a16:creationId xmlns:a16="http://schemas.microsoft.com/office/drawing/2014/main" id="{91E24F65-B85F-4661-BEE2-7B8A64FB3FA3}"/>
                  </a:ext>
                </a:extLst>
              </p:cNvPr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893;p75">
                <a:extLst>
                  <a:ext uri="{FF2B5EF4-FFF2-40B4-BE49-F238E27FC236}">
                    <a16:creationId xmlns:a16="http://schemas.microsoft.com/office/drawing/2014/main" id="{C0E9E1ED-ED36-4187-BAB2-AC4558A40C3A}"/>
                  </a:ext>
                </a:extLst>
              </p:cNvPr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894;p75">
                <a:extLst>
                  <a:ext uri="{FF2B5EF4-FFF2-40B4-BE49-F238E27FC236}">
                    <a16:creationId xmlns:a16="http://schemas.microsoft.com/office/drawing/2014/main" id="{04944166-AEF7-4E52-A7A8-5017C26CC73B}"/>
                  </a:ext>
                </a:extLst>
              </p:cNvPr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7895;p75">
              <a:extLst>
                <a:ext uri="{FF2B5EF4-FFF2-40B4-BE49-F238E27FC236}">
                  <a16:creationId xmlns:a16="http://schemas.microsoft.com/office/drawing/2014/main" id="{09B34FB4-F51F-446A-AA21-E74719F9CDFD}"/>
                </a:ext>
              </a:extLst>
            </p:cNvPr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96;p75">
              <a:extLst>
                <a:ext uri="{FF2B5EF4-FFF2-40B4-BE49-F238E27FC236}">
                  <a16:creationId xmlns:a16="http://schemas.microsoft.com/office/drawing/2014/main" id="{818B9F7F-4682-4155-9B0B-F7A356F294F4}"/>
                </a:ext>
              </a:extLst>
            </p:cNvPr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97;p75">
              <a:extLst>
                <a:ext uri="{FF2B5EF4-FFF2-40B4-BE49-F238E27FC236}">
                  <a16:creationId xmlns:a16="http://schemas.microsoft.com/office/drawing/2014/main" id="{C8EA8B07-129C-45E4-B374-6FC200DF2874}"/>
                </a:ext>
              </a:extLst>
            </p:cNvPr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98;p75">
              <a:extLst>
                <a:ext uri="{FF2B5EF4-FFF2-40B4-BE49-F238E27FC236}">
                  <a16:creationId xmlns:a16="http://schemas.microsoft.com/office/drawing/2014/main" id="{436D296D-9B3F-45B5-BB0A-CEDB03249D56}"/>
                </a:ext>
              </a:extLst>
            </p:cNvPr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99;p75">
              <a:extLst>
                <a:ext uri="{FF2B5EF4-FFF2-40B4-BE49-F238E27FC236}">
                  <a16:creationId xmlns:a16="http://schemas.microsoft.com/office/drawing/2014/main" id="{0EB0912F-22FF-4BA8-A35E-F609A8B257CC}"/>
                </a:ext>
              </a:extLst>
            </p:cNvPr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00;p75">
              <a:extLst>
                <a:ext uri="{FF2B5EF4-FFF2-40B4-BE49-F238E27FC236}">
                  <a16:creationId xmlns:a16="http://schemas.microsoft.com/office/drawing/2014/main" id="{A13B07A5-85AA-4281-AAB5-4C06003F6E68}"/>
                </a:ext>
              </a:extLst>
            </p:cNvPr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01;p75">
              <a:extLst>
                <a:ext uri="{FF2B5EF4-FFF2-40B4-BE49-F238E27FC236}">
                  <a16:creationId xmlns:a16="http://schemas.microsoft.com/office/drawing/2014/main" id="{939DA35E-926D-4CF9-BD30-4DF75C77AAF7}"/>
                </a:ext>
              </a:extLst>
            </p:cNvPr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02;p75">
              <a:extLst>
                <a:ext uri="{FF2B5EF4-FFF2-40B4-BE49-F238E27FC236}">
                  <a16:creationId xmlns:a16="http://schemas.microsoft.com/office/drawing/2014/main" id="{C39C33C5-D7D8-49FA-AEFD-BF48A9245309}"/>
                </a:ext>
              </a:extLst>
            </p:cNvPr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03;p75">
              <a:extLst>
                <a:ext uri="{FF2B5EF4-FFF2-40B4-BE49-F238E27FC236}">
                  <a16:creationId xmlns:a16="http://schemas.microsoft.com/office/drawing/2014/main" id="{713ED54D-98BB-4F58-B595-05F7A6651E5E}"/>
                </a:ext>
              </a:extLst>
            </p:cNvPr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04;p75">
              <a:extLst>
                <a:ext uri="{FF2B5EF4-FFF2-40B4-BE49-F238E27FC236}">
                  <a16:creationId xmlns:a16="http://schemas.microsoft.com/office/drawing/2014/main" id="{58DC1DD2-5504-4BCE-8AAA-CC05B7ECB9C9}"/>
                </a:ext>
              </a:extLst>
            </p:cNvPr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05;p75">
              <a:extLst>
                <a:ext uri="{FF2B5EF4-FFF2-40B4-BE49-F238E27FC236}">
                  <a16:creationId xmlns:a16="http://schemas.microsoft.com/office/drawing/2014/main" id="{52987B60-05C7-40D1-A9D1-CCF207A0BE1C}"/>
                </a:ext>
              </a:extLst>
            </p:cNvPr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906;p75">
              <a:extLst>
                <a:ext uri="{FF2B5EF4-FFF2-40B4-BE49-F238E27FC236}">
                  <a16:creationId xmlns:a16="http://schemas.microsoft.com/office/drawing/2014/main" id="{3430CE39-7764-49A1-9AF8-633F2CB2562E}"/>
                </a:ext>
              </a:extLst>
            </p:cNvPr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907;p75">
              <a:extLst>
                <a:ext uri="{FF2B5EF4-FFF2-40B4-BE49-F238E27FC236}">
                  <a16:creationId xmlns:a16="http://schemas.microsoft.com/office/drawing/2014/main" id="{6F05236C-65BB-4724-92AA-B752EFDE852C}"/>
                </a:ext>
              </a:extLst>
            </p:cNvPr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908;p75">
              <a:extLst>
                <a:ext uri="{FF2B5EF4-FFF2-40B4-BE49-F238E27FC236}">
                  <a16:creationId xmlns:a16="http://schemas.microsoft.com/office/drawing/2014/main" id="{C0DC8EBF-347E-4F49-ACE5-6F6861C3D1B3}"/>
                </a:ext>
              </a:extLst>
            </p:cNvPr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3685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>
            <a:spLocks noGrp="1"/>
          </p:cNvSpPr>
          <p:nvPr>
            <p:ph type="title"/>
          </p:nvPr>
        </p:nvSpPr>
        <p:spPr>
          <a:xfrm flipV="1">
            <a:off x="4642338" y="3376246"/>
            <a:ext cx="2998977" cy="11476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rgbClr val="20C8C8"/>
              </a:solidFill>
            </a:endParaRPr>
          </a:p>
        </p:txBody>
      </p:sp>
      <p:sp>
        <p:nvSpPr>
          <p:cNvPr id="191" name="Google Shape;191;p40"/>
          <p:cNvSpPr txBox="1">
            <a:spLocks noGrp="1"/>
          </p:cNvSpPr>
          <p:nvPr>
            <p:ph type="title" idx="2"/>
          </p:nvPr>
        </p:nvSpPr>
        <p:spPr>
          <a:xfrm>
            <a:off x="3823854" y="510351"/>
            <a:ext cx="3433796" cy="282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Exo 2"/>
              </a:rPr>
              <a:t># Look At The Big Picture</a:t>
            </a:r>
            <a:br>
              <a:rPr lang="en-US" b="0" dirty="0">
                <a:solidFill>
                  <a:schemeClr val="tx1"/>
                </a:solidFill>
                <a:effectLst/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0F7BC8BE-C734-4FAA-B974-7F211A703679}"/>
              </a:ext>
            </a:extLst>
          </p:cNvPr>
          <p:cNvSpPr txBox="1"/>
          <p:nvPr/>
        </p:nvSpPr>
        <p:spPr>
          <a:xfrm>
            <a:off x="4162926" y="1697595"/>
            <a:ext cx="42230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problem? </a:t>
            </a:r>
            <a:r>
              <a:rPr lang="en-US" sz="1600" b="1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Classification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Type of machine learning system?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Supervised</a:t>
            </a:r>
            <a:r>
              <a:rPr lang="en-US" sz="1600" b="0" i="0" u="none" strike="noStrike" dirty="0">
                <a:solidFill>
                  <a:srgbClr val="00FFCD"/>
                </a:solidFill>
                <a:effectLst/>
                <a:latin typeface="Roboto Condensed" panose="02000000000000000000" pitchFamily="2" charset="0"/>
              </a:rPr>
              <a:t> 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/ Unsupervised</a:t>
            </a:r>
            <a:endParaRPr lang="en-US" sz="1600" b="1" i="0" u="none" strike="noStrike" dirty="0">
              <a:solidFill>
                <a:srgbClr val="FFFFFF"/>
              </a:solidFill>
              <a:effectLst/>
              <a:latin typeface="Roboto Condensed" panose="02000000000000000000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Batch Learning</a:t>
            </a:r>
            <a:r>
              <a:rPr lang="en-US" sz="1600" b="0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 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/ Online Learning</a:t>
            </a:r>
            <a:endParaRPr lang="en-US" sz="1600" b="1" i="0" u="none" strike="noStrike" dirty="0">
              <a:solidFill>
                <a:srgbClr val="FFFFFF"/>
              </a:solidFill>
              <a:effectLst/>
              <a:latin typeface="Roboto Condensed" panose="02000000000000000000" pitchFamily="2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Roboto Condensed" panose="02000000000000000000" pitchFamily="2" charset="0"/>
              </a:rPr>
              <a:t>Instance Based / </a:t>
            </a:r>
            <a:r>
              <a:rPr lang="en-US" sz="1600" b="1" i="0" u="none" strike="noStrike" dirty="0">
                <a:solidFill>
                  <a:schemeClr val="bg2"/>
                </a:solidFill>
                <a:effectLst/>
                <a:latin typeface="Roboto Condensed" panose="02000000000000000000" pitchFamily="2" charset="0"/>
              </a:rPr>
              <a:t>Model Based</a:t>
            </a:r>
            <a:endParaRPr lang="en-US" sz="1600" b="0" i="0" u="none" strike="noStrike" dirty="0">
              <a:solidFill>
                <a:schemeClr val="bg2"/>
              </a:solidFill>
              <a:effectLst/>
              <a:latin typeface="Roboto Condensed" panose="02000000000000000000" pitchFamily="2" charset="0"/>
            </a:endParaRPr>
          </a:p>
          <a:p>
            <a:br>
              <a:rPr lang="en-US" b="0" dirty="0">
                <a:effectLst/>
              </a:rPr>
            </a:br>
            <a:endParaRPr lang="ar-J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01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rgbClr val="20C8C8"/>
                </a:solidFill>
              </a:rPr>
              <a:t>Get The </a:t>
            </a:r>
            <a:r>
              <a:rPr lang="en-US" b="0" dirty="0">
                <a:solidFill>
                  <a:schemeClr val="tx2"/>
                </a:solidFill>
              </a:rPr>
              <a:t>Data</a:t>
            </a:r>
            <a:endParaRPr b="0" dirty="0">
              <a:solidFill>
                <a:schemeClr val="tx2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51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>
            <a:spLocks noGrp="1"/>
          </p:cNvSpPr>
          <p:nvPr>
            <p:ph type="title"/>
          </p:nvPr>
        </p:nvSpPr>
        <p:spPr>
          <a:xfrm>
            <a:off x="720000" y="890336"/>
            <a:ext cx="3852000" cy="6015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bg2"/>
                </a:solidFill>
                <a:effectLst/>
                <a:latin typeface="Helvetica Neue"/>
              </a:rPr>
              <a:t>Importing the required libraries</a:t>
            </a:r>
            <a:br>
              <a:rPr lang="en-US" sz="1800" b="1" i="0" u="none" strike="noStrike" dirty="0">
                <a:solidFill>
                  <a:srgbClr val="32FED5"/>
                </a:solidFill>
                <a:effectLst/>
                <a:latin typeface="Helvetica Neue"/>
              </a:rPr>
            </a:br>
            <a:endParaRPr dirty="0">
              <a:solidFill>
                <a:srgbClr val="FFFFFF"/>
              </a:solidFill>
            </a:endParaRPr>
          </a:p>
        </p:txBody>
      </p:sp>
      <p:sp>
        <p:nvSpPr>
          <p:cNvPr id="205" name="Google Shape;205;p42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58962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صورة 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762C039C-A48E-4621-A4E3-9C542A95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8" y="1969000"/>
            <a:ext cx="5963482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CCAD381-2AFC-41F1-BE40-8D8FDAE4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2"/>
                </a:solidFill>
              </a:rPr>
              <a:t>Read The Data</a:t>
            </a:r>
            <a:endParaRPr lang="ar-JO" sz="1800" dirty="0">
              <a:solidFill>
                <a:schemeClr val="bg2"/>
              </a:solidFill>
            </a:endParaRP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FC001133-7AFA-4364-A561-6D10CB367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4724EBF4-821F-48AA-897E-D50B70A27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46" y="1227221"/>
            <a:ext cx="3852000" cy="3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33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1BCA894-43AD-4727-AB4A-9F96B4F7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2"/>
                </a:solidFill>
              </a:rPr>
              <a:t>Features</a:t>
            </a:r>
            <a:endParaRPr lang="ar-JO" sz="1800" dirty="0">
              <a:solidFill>
                <a:schemeClr val="bg2"/>
              </a:solidFill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4809934E-B6C2-4FDA-8834-CC7477BB5846}"/>
              </a:ext>
            </a:extLst>
          </p:cNvPr>
          <p:cNvSpPr txBox="1"/>
          <p:nvPr/>
        </p:nvSpPr>
        <p:spPr>
          <a:xfrm>
            <a:off x="2286000" y="24208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Features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C6116CE-5E6B-4BCC-A083-94FDE7E3231A}"/>
              </a:ext>
            </a:extLst>
          </p:cNvPr>
          <p:cNvSpPr txBox="1"/>
          <p:nvPr/>
        </p:nvSpPr>
        <p:spPr>
          <a:xfrm>
            <a:off x="0" y="1266708"/>
            <a:ext cx="45720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       </a:t>
            </a:r>
            <a:r>
              <a:rPr lang="en-US" dirty="0">
                <a:solidFill>
                  <a:schemeClr val="tx2"/>
                </a:solidFill>
              </a:rPr>
              <a:t># 1.sepal length in cm</a:t>
            </a:r>
          </a:p>
          <a:p>
            <a:r>
              <a:rPr lang="en-US" dirty="0">
                <a:solidFill>
                  <a:schemeClr val="tx2"/>
                </a:solidFill>
              </a:rPr>
              <a:t>       # 2.sepal width in cm</a:t>
            </a:r>
          </a:p>
          <a:p>
            <a:r>
              <a:rPr lang="en-US" dirty="0">
                <a:solidFill>
                  <a:schemeClr val="tx2"/>
                </a:solidFill>
              </a:rPr>
              <a:t>       # 3.petal length in cm</a:t>
            </a:r>
          </a:p>
          <a:p>
            <a:r>
              <a:rPr lang="en-US" dirty="0">
                <a:solidFill>
                  <a:schemeClr val="tx2"/>
                </a:solidFill>
              </a:rPr>
              <a:t>       # 4.petal width in cm</a:t>
            </a:r>
          </a:p>
          <a:p>
            <a:r>
              <a:rPr lang="en-US" dirty="0">
                <a:solidFill>
                  <a:schemeClr val="tx2"/>
                </a:solidFill>
              </a:rPr>
              <a:t>       # 5.class:</a:t>
            </a:r>
          </a:p>
          <a:p>
            <a:r>
              <a:rPr lang="en-US" dirty="0">
                <a:solidFill>
                  <a:schemeClr val="tx2"/>
                </a:solidFill>
              </a:rPr>
              <a:t>             #   a.-- Iris </a:t>
            </a:r>
            <a:r>
              <a:rPr lang="en-US" dirty="0" err="1">
                <a:solidFill>
                  <a:schemeClr val="tx2"/>
                </a:solidFill>
              </a:rPr>
              <a:t>Setosa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             #   b.-- Iris </a:t>
            </a:r>
            <a:r>
              <a:rPr lang="en-US" dirty="0" err="1">
                <a:solidFill>
                  <a:schemeClr val="tx2"/>
                </a:solidFill>
              </a:rPr>
              <a:t>Versicolour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             #   c.-- Iris Virginica</a:t>
            </a:r>
            <a:endParaRPr lang="ar-JO" dirty="0">
              <a:solidFill>
                <a:schemeClr val="tx2"/>
              </a:solidFill>
            </a:endParaRPr>
          </a:p>
        </p:txBody>
      </p:sp>
      <p:pic>
        <p:nvPicPr>
          <p:cNvPr id="8" name="صورة 7" descr="صورة تحتوي على نص, زهرة, نبات&#10;&#10;تم إنشاء الوصف تلقائياً">
            <a:extLst>
              <a:ext uri="{FF2B5EF4-FFF2-40B4-BE49-F238E27FC236}">
                <a16:creationId xmlns:a16="http://schemas.microsoft.com/office/drawing/2014/main" id="{22399EAF-9E23-4902-A566-5BF46FF6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031" y="389120"/>
            <a:ext cx="5329989" cy="2031750"/>
          </a:xfrm>
          <a:prstGeom prst="rect">
            <a:avLst/>
          </a:prstGeom>
        </p:spPr>
      </p:pic>
      <p:sp>
        <p:nvSpPr>
          <p:cNvPr id="12" name="مربع نص 11">
            <a:extLst>
              <a:ext uri="{FF2B5EF4-FFF2-40B4-BE49-F238E27FC236}">
                <a16:creationId xmlns:a16="http://schemas.microsoft.com/office/drawing/2014/main" id="{AEE50D72-4E20-478D-9E96-C3809075DD1C}"/>
              </a:ext>
            </a:extLst>
          </p:cNvPr>
          <p:cNvSpPr txBox="1"/>
          <p:nvPr/>
        </p:nvSpPr>
        <p:spPr>
          <a:xfrm>
            <a:off x="360000" y="3181893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r-JO" dirty="0">
              <a:solidFill>
                <a:schemeClr val="tx1"/>
              </a:solidFill>
            </a:endParaRPr>
          </a:p>
          <a:p>
            <a:r>
              <a:rPr lang="ar-JO" dirty="0">
                <a:solidFill>
                  <a:schemeClr val="tx2"/>
                </a:solidFill>
              </a:rPr>
              <a:t># </a:t>
            </a:r>
            <a:r>
              <a:rPr lang="ar-JO" dirty="0" err="1">
                <a:solidFill>
                  <a:schemeClr val="tx2"/>
                </a:solidFill>
              </a:rPr>
              <a:t>The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Iris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Dataset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consists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of</a:t>
            </a:r>
            <a:r>
              <a:rPr lang="ar-JO" dirty="0">
                <a:solidFill>
                  <a:schemeClr val="tx2"/>
                </a:solidFill>
              </a:rPr>
              <a:t>    (50)</a:t>
            </a:r>
            <a:r>
              <a:rPr lang="ar-JO" dirty="0" err="1">
                <a:solidFill>
                  <a:schemeClr val="tx2"/>
                </a:solidFill>
              </a:rPr>
              <a:t>samples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each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of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three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different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species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of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iris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flower</a:t>
            </a:r>
            <a:r>
              <a:rPr lang="ar-JO" dirty="0">
                <a:solidFill>
                  <a:schemeClr val="tx2"/>
                </a:solidFill>
              </a:rPr>
              <a:t>: </a:t>
            </a:r>
            <a:r>
              <a:rPr lang="ar-JO" dirty="0" err="1">
                <a:solidFill>
                  <a:schemeClr val="tx2"/>
                </a:solidFill>
              </a:rPr>
              <a:t>setosa</a:t>
            </a:r>
            <a:r>
              <a:rPr lang="ar-JO" dirty="0">
                <a:solidFill>
                  <a:schemeClr val="tx2"/>
                </a:solidFill>
              </a:rPr>
              <a:t>, </a:t>
            </a:r>
            <a:r>
              <a:rPr lang="ar-JO" dirty="0" err="1">
                <a:solidFill>
                  <a:schemeClr val="tx2"/>
                </a:solidFill>
              </a:rPr>
              <a:t>versicolor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and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virginica</a:t>
            </a:r>
            <a:r>
              <a:rPr lang="ar-JO" dirty="0">
                <a:solidFill>
                  <a:schemeClr val="tx2"/>
                </a:solidFill>
              </a:rPr>
              <a:t>.</a:t>
            </a:r>
          </a:p>
          <a:p>
            <a:r>
              <a:rPr lang="ar-JO" dirty="0">
                <a:solidFill>
                  <a:schemeClr val="tx2"/>
                </a:solidFill>
              </a:rPr>
              <a:t># </a:t>
            </a:r>
            <a:r>
              <a:rPr lang="ar-JO" dirty="0" err="1">
                <a:solidFill>
                  <a:schemeClr val="tx2"/>
                </a:solidFill>
              </a:rPr>
              <a:t>It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contains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four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different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measurements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for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each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sample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in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centimetres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the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length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and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width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of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sepals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and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petals</a:t>
            </a:r>
            <a:r>
              <a:rPr lang="ar-JO" dirty="0">
                <a:solidFill>
                  <a:schemeClr val="tx2"/>
                </a:solidFill>
              </a:rPr>
              <a:t> - </a:t>
            </a:r>
            <a:r>
              <a:rPr lang="ar-JO" dirty="0" err="1">
                <a:solidFill>
                  <a:schemeClr val="tx2"/>
                </a:solidFill>
              </a:rPr>
              <a:t>making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it</a:t>
            </a:r>
            <a:r>
              <a:rPr lang="ar-JO" dirty="0">
                <a:solidFill>
                  <a:schemeClr val="tx2"/>
                </a:solidFill>
              </a:rPr>
              <a:t> a </a:t>
            </a:r>
            <a:r>
              <a:rPr lang="ar-JO" dirty="0" err="1">
                <a:solidFill>
                  <a:schemeClr val="tx2"/>
                </a:solidFill>
              </a:rPr>
              <a:t>multivariate</a:t>
            </a:r>
            <a:r>
              <a:rPr lang="ar-JO" dirty="0">
                <a:solidFill>
                  <a:schemeClr val="tx2"/>
                </a:solidFill>
              </a:rPr>
              <a:t> </a:t>
            </a:r>
            <a:r>
              <a:rPr lang="ar-JO" dirty="0" err="1">
                <a:solidFill>
                  <a:schemeClr val="tx2"/>
                </a:solidFill>
              </a:rPr>
              <a:t>dataset</a:t>
            </a:r>
            <a:r>
              <a:rPr lang="ar-JO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14" name="صورة 13" descr="صورة تحتوي على نص, نبات, زهرة&#10;&#10;تم إنشاء الوصف تلقائياً">
            <a:extLst>
              <a:ext uri="{FF2B5EF4-FFF2-40B4-BE49-F238E27FC236}">
                <a16:creationId xmlns:a16="http://schemas.microsoft.com/office/drawing/2014/main" id="{40E8F35C-0ACF-4A1A-9CBA-96261AB9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44" y="2571750"/>
            <a:ext cx="3497311" cy="23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5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01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Discover the </a:t>
            </a:r>
            <a:r>
              <a:rPr lang="en-US" sz="5400" b="0" i="0" u="none" strike="noStrike" dirty="0">
                <a:solidFill>
                  <a:schemeClr val="tx2"/>
                </a:solidFill>
                <a:effectLst/>
                <a:latin typeface="Montserrat" panose="00000500000000000000" pitchFamily="2" charset="0"/>
              </a:rPr>
              <a:t>Data</a:t>
            </a:r>
            <a:endParaRPr b="0" dirty="0">
              <a:solidFill>
                <a:schemeClr val="tx2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51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999130"/>
      </p:ext>
    </p:extLst>
  </p:cSld>
  <p:clrMapOvr>
    <a:masterClrMapping/>
  </p:clrMapOvr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1041</Words>
  <Application>Microsoft Office PowerPoint</Application>
  <PresentationFormat>عرض على الشاشة (16:9)</PresentationFormat>
  <Paragraphs>117</Paragraphs>
  <Slides>34</Slides>
  <Notes>11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11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34</vt:i4>
      </vt:variant>
    </vt:vector>
  </HeadingPairs>
  <TitlesOfParts>
    <vt:vector size="46" baseType="lpstr">
      <vt:lpstr>Montserrat</vt:lpstr>
      <vt:lpstr>Teko</vt:lpstr>
      <vt:lpstr>Helvetica Neue</vt:lpstr>
      <vt:lpstr>Franklin Gothic Book</vt:lpstr>
      <vt:lpstr>Assistant</vt:lpstr>
      <vt:lpstr>Dubai Medium</vt:lpstr>
      <vt:lpstr>Exo 2</vt:lpstr>
      <vt:lpstr>Arial</vt:lpstr>
      <vt:lpstr>Courier New</vt:lpstr>
      <vt:lpstr>Roboto Condensed</vt:lpstr>
      <vt:lpstr>Lexend Deca</vt:lpstr>
      <vt:lpstr>Partup Presentation by Slidesgo</vt:lpstr>
      <vt:lpstr>IRIS PROJECT</vt:lpstr>
      <vt:lpstr>Contents of This Template</vt:lpstr>
      <vt:lpstr>Introduction</vt:lpstr>
      <vt:lpstr>عرض تقديمي في PowerPoint</vt:lpstr>
      <vt:lpstr>Get The Data</vt:lpstr>
      <vt:lpstr>Importing the required libraries </vt:lpstr>
      <vt:lpstr>Read The Data</vt:lpstr>
      <vt:lpstr>Features</vt:lpstr>
      <vt:lpstr>Discover the Data</vt:lpstr>
      <vt:lpstr>- Notice that there are 150    values in the data set. - There is no null values. - All data is numeric except the species its categorical data. </vt:lpstr>
      <vt:lpstr>Describe the data  summary of the numerical attributes</vt:lpstr>
      <vt:lpstr>- Data cleaning Check if there are any missing values.   </vt:lpstr>
      <vt:lpstr>Visualize the Data</vt:lpstr>
      <vt:lpstr>Data Analysis</vt:lpstr>
      <vt:lpstr># It may be beneficial at this stage to visualize the data # and the relationships between measurements to see # if any patterns emerge. # For this I utilized a seaborn pair plot , # which pairs every feature with every other feature, # distinguished by object-type. # A pair plot outputs a mixture of two-dimensional scatter plots, # that show the relationships between measurements, # and univariate histograms that show the distribution # of each measurement separated by species.  # Straightaway we can see that iris setosa (blue) appears visually to # be quite separate from the other two species in virtually all # scatter plot feature combinations, # but most drastically in petal measurements. # While there is quite a bit of observable overlap between versicolor (orange) # and virginica (green), particularly in terms of sepal measurements,  # setosa appears to be significantly linearly distinct. # Petal length and width and sepal length in the setosa are significantly smaller # than those of either versicolor or virginica, # as we can see in the histograms where the setosa data is much closer  # to the left of each graph.</vt:lpstr>
      <vt:lpstr>Closer look at scatter plots for petal measurements . </vt:lpstr>
      <vt:lpstr>Histogram</vt:lpstr>
      <vt:lpstr> Correlations between measurements.</vt:lpstr>
      <vt:lpstr>Univariate Plots</vt:lpstr>
      <vt:lpstr>Prepare the Data</vt:lpstr>
      <vt:lpstr>Handling Text and Categorical Attributes </vt:lpstr>
      <vt:lpstr>X,y</vt:lpstr>
      <vt:lpstr>Feature Scaling</vt:lpstr>
      <vt:lpstr>Splitting the data</vt:lpstr>
      <vt:lpstr>Select and Train a Model</vt:lpstr>
      <vt:lpstr>Decision Tree Classifier</vt:lpstr>
      <vt:lpstr>Logistic Regression</vt:lpstr>
      <vt:lpstr>Support Vector classifier (linear kernel) </vt:lpstr>
      <vt:lpstr>Support Vector classifier (RBF kernel) </vt:lpstr>
      <vt:lpstr>عرض تقديمي في PowerPoint</vt:lpstr>
      <vt:lpstr>Random Forest Classifier </vt:lpstr>
      <vt:lpstr>GaussianNB </vt:lpstr>
      <vt:lpstr>عرض تقديمي في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PROJECT</dc:title>
  <cp:lastModifiedBy>Rama marei Damen Almrahleh</cp:lastModifiedBy>
  <cp:revision>2</cp:revision>
  <dcterms:modified xsi:type="dcterms:W3CDTF">2021-10-07T15:47:12Z</dcterms:modified>
</cp:coreProperties>
</file>